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9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2" r:id="rId3"/>
    <p:sldId id="296" r:id="rId4"/>
    <p:sldId id="297" r:id="rId5"/>
    <p:sldId id="298" r:id="rId6"/>
    <p:sldId id="299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5" r:id="rId27"/>
    <p:sldId id="326" r:id="rId28"/>
    <p:sldId id="327" r:id="rId29"/>
    <p:sldId id="328" r:id="rId30"/>
    <p:sldId id="329" r:id="rId31"/>
    <p:sldId id="333" r:id="rId32"/>
    <p:sldId id="335" r:id="rId33"/>
    <p:sldId id="336" r:id="rId34"/>
    <p:sldId id="337" r:id="rId35"/>
    <p:sldId id="339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292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E79CA3-2981-4122-81DE-402D03C70406}">
          <p14:sldIdLst>
            <p14:sldId id="256"/>
            <p14:sldId id="272"/>
            <p14:sldId id="296"/>
            <p14:sldId id="297"/>
            <p14:sldId id="298"/>
            <p14:sldId id="299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Untitled Section" id="{DCC83278-1E1E-47B5-9740-8C32E0A285CE}">
          <p14:sldIdLst>
            <p14:sldId id="324"/>
            <p14:sldId id="325"/>
            <p14:sldId id="326"/>
            <p14:sldId id="327"/>
            <p14:sldId id="328"/>
            <p14:sldId id="329"/>
            <p14:sldId id="333"/>
            <p14:sldId id="335"/>
            <p14:sldId id="336"/>
            <p14:sldId id="337"/>
            <p14:sldId id="339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73"/>
            <p14:sldId id="374"/>
            <p14:sldId id="375"/>
            <p14:sldId id="376"/>
            <p14:sldId id="377"/>
            <p14:sldId id="378"/>
            <p14:sldId id="37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66FF"/>
    <a:srgbClr val="660066"/>
    <a:srgbClr val="FF0066"/>
    <a:srgbClr val="CC3300"/>
    <a:srgbClr val="FF6600"/>
    <a:srgbClr val="F0F0F0"/>
    <a:srgbClr val="00FFCC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2" autoAdjust="0"/>
  </p:normalViewPr>
  <p:slideViewPr>
    <p:cSldViewPr>
      <p:cViewPr varScale="1">
        <p:scale>
          <a:sx n="77" d="100"/>
          <a:sy n="77" d="100"/>
        </p:scale>
        <p:origin x="9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th-TH" altLang="th-T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endParaRPr lang="th-TH" altLang="th-TH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th-TH" altLang="th-TH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A67A06EF-FC7D-464B-9599-B1F8D581DC5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5955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1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diaUPC" pitchFamily="34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4422-12D4-45BB-90BC-D692B72B9767}" type="slidenum">
              <a:rPr lang="th-TH" altLang="th-TH" smtClean="0"/>
              <a:pPr/>
              <a:t>‹#›</a:t>
            </a:fld>
            <a:endParaRPr lang="th-TH" alt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0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0F7C60FF-9D5E-4669-B1C1-70192814E5D4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01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25E7A32E-220B-4C4C-996D-9984EF5DEF58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9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B73F5909-BA4A-4F15-9805-8B6CA4093C6E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F66A67CC-1C24-4EF7-8B9F-A8C629680DEA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FD475037-EF0F-4DE9-8899-94B158CE2FF0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17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BBE6D496-A9DF-4D7B-9E77-84FBDE54F8D8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5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F5070FDD-917B-40D7-92BE-0A5626CDE26D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95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03E5F3B0-A7D7-4044-AA04-752A986E391A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4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altLang="th-TH"/>
              <a:t>Page </a:t>
            </a:r>
            <a:fld id="{BD56D704-6125-49DC-821E-B204482A4C04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24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altLang="th-TH"/>
              <a:t>Page </a:t>
            </a:r>
            <a:fld id="{C6EB00C8-658B-46C3-92B3-516152788597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3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th-TH" altLang="th-TH"/>
              <a:t>Page </a:t>
            </a:r>
            <a:fld id="{FA826FF0-53E0-4EE1-96B6-C01459BFB4FC}" type="slidenum">
              <a:rPr lang="th-TH" altLang="th-TH" smtClean="0"/>
              <a:pPr/>
              <a:t>‹#›</a:t>
            </a:fld>
            <a:r>
              <a:rPr lang="th-TH" altLang="th-TH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1A428-35FF-C7B0-59D3-91AC0C887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102432"/>
            <a:ext cx="4538019" cy="465313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526" y="2525024"/>
            <a:ext cx="6912768" cy="1143000"/>
          </a:xfrm>
          <a:noFill/>
          <a:ln/>
        </p:spPr>
        <p:txBody>
          <a:bodyPr>
            <a:normAutofit fontScale="90000"/>
          </a:bodyPr>
          <a:lstStyle/>
          <a:p>
            <a:pPr algn="r"/>
            <a:r>
              <a:rPr lang="en-US" altLang="th-TH" sz="5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Chapter 4  </a:t>
            </a:r>
            <a:br>
              <a:rPr lang="en-US" altLang="th-TH" sz="5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altLang="th-TH" sz="5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Software Project Management </a:t>
            </a:r>
            <a:endParaRPr lang="th-TH" altLang="th-TH" sz="54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360" y="4869160"/>
            <a:ext cx="8568952" cy="198884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Assit.prof</a:t>
            </a:r>
            <a:r>
              <a:rPr lang="en-US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en-US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algn="l"/>
            <a:r>
              <a:rPr lang="en-US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Curriculum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of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Computer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Science</a:t>
            </a:r>
            <a:endParaRPr lang="th-TH" altLang="th-TH" sz="2000" b="1" dirty="0">
              <a:solidFill>
                <a:schemeClr val="bg2">
                  <a:lumMod val="95000"/>
                  <a:lumOff val="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l"/>
            <a:r>
              <a:rPr lang="th-TH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Faculty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of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Science and Technology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,  </a:t>
            </a:r>
            <a:r>
              <a:rPr lang="en-US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lang="en-US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Dusit</a:t>
            </a:r>
            <a:r>
              <a:rPr lang="th-TH" altLang="th-TH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20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University</a:t>
            </a:r>
            <a:endParaRPr lang="th-TH" altLang="th-TH" sz="2000" b="1" dirty="0">
              <a:solidFill>
                <a:schemeClr val="bg2">
                  <a:lumMod val="95000"/>
                  <a:lumOff val="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ระยะดำเนินโครงการ (</a:t>
            </a:r>
            <a:r>
              <a:rPr lang="en-US" sz="36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Execution)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95400" y="1737360"/>
            <a:ext cx="10460280" cy="4832634"/>
          </a:xfrm>
        </p:spPr>
        <p:txBody>
          <a:bodyPr/>
          <a:lstStyle/>
          <a:p>
            <a:pPr marL="566928" lvl="3" indent="0" algn="thaiDist">
              <a:spcBef>
                <a:spcPts val="0"/>
              </a:spcBef>
              <a:buNone/>
            </a:pPr>
            <a:r>
              <a:rPr lang="th-TH" sz="31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เป็นระยะที่ทีมงานดำเนินกิจกรรมการผลิตซอฟต์แวร์ตาม </a:t>
            </a:r>
            <a:r>
              <a:rPr lang="en-US" sz="31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Schedule </a:t>
            </a:r>
            <a:r>
              <a:rPr lang="th-TH" sz="31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ผู้บริหารโครงการจะต้องมีการติดตามการทำงาน ดูแล สั่งการ และควบคุมการทำงานของลูกทีม ผู้บริหารโครงการต้องติดตามการเปลี่ยนแปลงที่เกิดขึ้นในระหว่างการดำเนินงาน ผู้บริหารต้องหาแนวทางในการแก้ปัญหาที่เกิดขึ้นเนื่องจากผลกระทบของการเปลี่ยนแปลงในระหว่างการดำเนินงาน ต้องมีการรายงานความคืบหน้าของโครงการให้ผู้มีอำนาจได้รับทราบ</a:t>
            </a:r>
            <a:endParaRPr lang="th-TH" sz="31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0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thaiDist">
              <a:spcBef>
                <a:spcPts val="0"/>
              </a:spcBef>
            </a:pPr>
            <a:r>
              <a:rPr lang="th-TH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ระยะปิดโครงการ (</a:t>
            </a:r>
            <a:r>
              <a:rPr lang="en-US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Closing</a:t>
            </a:r>
            <a:r>
              <a:rPr lang="th-TH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09602" y="1737360"/>
            <a:ext cx="10546078" cy="4832634"/>
          </a:xfrm>
        </p:spPr>
        <p:txBody>
          <a:bodyPr/>
          <a:lstStyle/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เป็นระยะสุดท้ายของการบริหารโครงการเป็นการดำเนินงานหลังจากติดตั้งระบบซอฟต์แวร์เพื่อใช้งานเสร็จสิ้นระยะปิดโครงการจะดำเนินงานในช่วงการบำรุงรักษาระบบ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Maintenance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ของกระบวนการผลิตซอฟต์แวร์การปิดโครงการมี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ลักษณะ</a:t>
            </a:r>
          </a:p>
          <a:p>
            <a:pPr marL="749808" lvl="4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1. การปิดโครงการด้วยความสำเร็จ</a:t>
            </a:r>
          </a:p>
          <a:p>
            <a:pPr marL="749808" lvl="4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2. การปิดโครงการเนื่องจากความล้มเหลว</a:t>
            </a:r>
          </a:p>
        </p:txBody>
      </p:sp>
    </p:spTree>
    <p:extLst>
      <p:ext uri="{BB962C8B-B14F-4D97-AF65-F5344CB8AC3E}">
        <p14:creationId xmlns:p14="http://schemas.microsoft.com/office/powerpoint/2010/main" val="389067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ความยากของการบริหารโครงการผลิตซอฟต์แวร์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95400" y="1737360"/>
            <a:ext cx="10460280" cy="4832634"/>
          </a:xfrm>
        </p:spPr>
        <p:txBody>
          <a:bodyPr/>
          <a:lstStyle/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ซอฟต์แวร์เป็นผลิตภัณฑ์ที่จับต้องไม่ได้</a:t>
            </a:r>
          </a:p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กระบวนการผลิตซอฟต์แวร์ไม่มีมาตรฐานที่แน่นอน เพราะกระบวนการผลิตซอฟต์แวร์ถูก</a:t>
            </a:r>
          </a:p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ปรับปรุงให้เหมาะสมกับสภาพแวดล้อมในการผลิตซอฟต์แวร์</a:t>
            </a:r>
          </a:p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3. โครงการผลิตซอฟต์แวร์ขนาดใหญ่ย่อมมีลักษณะพิเศษแตกต่างกัน</a:t>
            </a:r>
          </a:p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ความต้องการในการผลิตซอฟต์แวร์เป็นวัตถุดิบที่ไม่สามารถจับต้องได้</a:t>
            </a:r>
          </a:p>
          <a:p>
            <a:pPr marL="566928" lvl="3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5. ความต้องการของลูกค้าเปลี่ยนแปลงอยู่เสมอ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142207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กิจกรรมในการบริหารโครงการ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95400" y="1737360"/>
            <a:ext cx="10399320" cy="5229225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การเขียนข้อเสนอโครงการ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Proposal Writing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การวางแผนและจัดตารางงานโครงการ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Planning and Scheduling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3. 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การประมาณต้นทุนโครงการ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Cost Estimation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การติดตามและทบทวนโครงการ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Monitoring and Review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5. 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การคัดเลือกและประเมินบุคลากร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6. 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การเขียนและนำเสนอรายงาน</a:t>
            </a:r>
            <a:endParaRPr lang="th-TH" sz="2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753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 การเขียนข้อเสนอโครงการ (</a:t>
            </a:r>
            <a:r>
              <a:rPr lang="en-US" sz="3600" b="1" dirty="0">
                <a:solidFill>
                  <a:schemeClr val="accent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Proposal Writing)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36320" y="1844824"/>
            <a:ext cx="10058399" cy="5013177"/>
          </a:xfrm>
        </p:spPr>
        <p:txBody>
          <a:bodyPr/>
          <a:lstStyle/>
          <a:p>
            <a:pPr marL="0" lvl="1" indent="0" algn="thai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สิ่งแรกที่ต้องทำคือ เขียนข้อเสนอโครงการ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Proposal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การเขียนข้อเสนอโครงการเป็นขั้นตอนที่สำคัญ กระประมูลหรือขออนุมัติจะสำเร็จลุล่วงหรือไม่ขึ้นอยู่กับข้อมูลในข้อเสนอโดยข้อมูล ประกอบไปด้วย</a:t>
            </a:r>
          </a:p>
          <a:p>
            <a:pPr marL="0" lvl="1" indent="0" algn="thai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4000" algn="l"/>
              </a:tabLst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1. วัตถุประสงค์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Objective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ของโครงการ</a:t>
            </a:r>
          </a:p>
          <a:p>
            <a:pPr marL="0" lvl="1" indent="0" algn="thai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4000" algn="l"/>
              </a:tabLst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2. การประมาณการต้นทุนและตารางงาน</a:t>
            </a:r>
          </a:p>
          <a:p>
            <a:pPr marL="0" lvl="1" indent="0" algn="thai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4000" algn="l"/>
              </a:tabLst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3.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วิธีการดำเนินงาน และประโยชน์ที่จะได้รับจากโครงการ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A1E1E7C-2CC0-532E-3DEC-865DF77EBDE7}"/>
              </a:ext>
            </a:extLst>
          </p:cNvPr>
          <p:cNvSpPr txBox="1">
            <a:spLocks/>
          </p:cNvSpPr>
          <p:nvPr/>
        </p:nvSpPr>
        <p:spPr>
          <a:xfrm>
            <a:off x="1097280" y="4077072"/>
            <a:ext cx="10011030" cy="612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 การวางแผนและจัดตารางงานโครงการ	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29F70FD-3C8E-3DD5-C868-E26E4F26AD16}"/>
              </a:ext>
            </a:extLst>
          </p:cNvPr>
          <p:cNvSpPr txBox="1">
            <a:spLocks/>
          </p:cNvSpPr>
          <p:nvPr/>
        </p:nvSpPr>
        <p:spPr>
          <a:xfrm>
            <a:off x="1049910" y="4689689"/>
            <a:ext cx="10255303" cy="89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thaiDist">
              <a:spcBef>
                <a:spcPts val="1200"/>
              </a:spcBef>
              <a:buFont typeface="Calibri" pitchFamily="34" charset="0"/>
              <a:buNone/>
            </a:pPr>
            <a:r>
              <a:rPr lang="th-TH" sz="28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 เป็นการกำหนดกิจกรรมหลัก กิจกรรมย่อย เป้าหมายของแต่ละกิจกรรม (</a:t>
            </a:r>
            <a:r>
              <a:rPr lang="en-US" sz="28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Milestone</a:t>
            </a:r>
            <a:r>
              <a:rPr lang="th-TH" sz="28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</a:t>
            </a:r>
            <a:r>
              <a:rPr lang="en-US" sz="28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</a:t>
            </a:r>
            <a:r>
              <a:rPr lang="th-TH" sz="28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การส่งมอบงาน และจัดตารางงานโดยการกำหนดเวลาเริ่มต้นและส่งมอบงาน</a:t>
            </a:r>
            <a:endParaRPr lang="th-TH" sz="2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88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66800" y="1090803"/>
            <a:ext cx="10058400" cy="612616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 การประมาณต้นทุนโครงการ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Cost Estimation)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10058400" cy="1403607"/>
          </a:xfrm>
        </p:spPr>
        <p:txBody>
          <a:bodyPr>
            <a:normAutofit/>
          </a:bodyPr>
          <a:lstStyle/>
          <a:p>
            <a:pPr marL="201168" lvl="1" indent="0" algn="thaiDist">
              <a:spcBef>
                <a:spcPts val="120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การประมาณการต้นทุน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Cost)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การประมาณการทรัพยากรส่วนอื่นร่วมด้วยระยะเวลา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Time)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บุคลากร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People)</a:t>
            </a:r>
          </a:p>
          <a:p>
            <a:pPr marL="201168" lvl="1" indent="0" algn="thaiDist">
              <a:spcBef>
                <a:spcPts val="1200"/>
              </a:spcBef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F08AB6-6734-C107-3385-39A1A000D0AF}"/>
              </a:ext>
            </a:extLst>
          </p:cNvPr>
          <p:cNvSpPr txBox="1">
            <a:spLocks/>
          </p:cNvSpPr>
          <p:nvPr/>
        </p:nvSpPr>
        <p:spPr>
          <a:xfrm>
            <a:off x="1083690" y="2816384"/>
            <a:ext cx="10011030" cy="612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การติดตามและทบทวนโครงการ (</a:t>
            </a:r>
            <a:r>
              <a:rPr lang="en-US" sz="3600" b="1" dirty="0">
                <a:solidFill>
                  <a:schemeClr val="accent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Monitoring and Review)</a:t>
            </a:r>
            <a:endParaRPr lang="th-TH" sz="3600" b="1" dirty="0">
              <a:solidFill>
                <a:schemeClr val="accent2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6827A3-967C-51F7-38B2-AB80C54A2B5C}"/>
              </a:ext>
            </a:extLst>
          </p:cNvPr>
          <p:cNvSpPr txBox="1">
            <a:spLocks/>
          </p:cNvSpPr>
          <p:nvPr/>
        </p:nvSpPr>
        <p:spPr>
          <a:xfrm>
            <a:off x="1036320" y="3429000"/>
            <a:ext cx="10255303" cy="20882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thaiDist">
              <a:spcBef>
                <a:spcPts val="1200"/>
              </a:spcBef>
              <a:buFont typeface="Calibri" pitchFamily="34" charset="0"/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 ผู้บริหารโครงการจะติดตามความคืบหน้าของงาน โดยพิจารณาระยะเวลาและต้นทุนที่ใช้จริงเปรียบเทียบกับที่วางแผนไว้ ทบทวนการทำงานและปัญหาที่เกิดขึ้น และร่วมกันแก้ไขปัญหา ผู้บริหารโครงการยังต้องทบทวนผลที่ได้จากการทำงานและวัตถุประสงค์ขององค์กรว่ายังเหมือนเดิมหรือต้องมีการแก้ไข</a:t>
            </a:r>
          </a:p>
          <a:p>
            <a:pPr marL="201168" lvl="1" indent="0" algn="thaiDist">
              <a:spcBef>
                <a:spcPts val="1200"/>
              </a:spcBef>
              <a:buFont typeface="Calibri" pitchFamily="34" charset="0"/>
              <a:buNone/>
            </a:pPr>
            <a:endParaRPr lang="th-TH" sz="2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839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839416" y="1124743"/>
            <a:ext cx="10477352" cy="5733257"/>
          </a:xfrm>
        </p:spPr>
        <p:txBody>
          <a:bodyPr>
            <a:normAutofit/>
          </a:bodyPr>
          <a:lstStyle/>
          <a:p>
            <a:pPr marL="457200" lvl="1" indent="0" algn="thaiDist">
              <a:spcBef>
                <a:spcPts val="1200"/>
              </a:spcBef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5.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การคัดเลือกและประเมินบุคลากร</a:t>
            </a:r>
          </a:p>
          <a:p>
            <a:pPr marL="457200" lvl="1" indent="0" algn="thaiDist">
              <a:spcBef>
                <a:spcPts val="1200"/>
              </a:spcBef>
              <a:buNone/>
              <a:tabLst>
                <a:tab pos="1524000" algn="l"/>
              </a:tabLst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ผู้บริหารโครงการจะต้องตัดเลือกบุคลากรบุคลากรที่มีความสามารถมากพอที่จะรับผิดชอบงานการจัดสรรบุคลากรย่อมขึ้นอยู่กับจำนวนงบประมาณที่ได้รับ และข้อจำกัดด้านปริมาณบุคลากรที่มีอยู่</a:t>
            </a:r>
          </a:p>
          <a:p>
            <a:pPr marL="457200" lvl="1" indent="0" algn="thaiDist">
              <a:spcBef>
                <a:spcPts val="1200"/>
              </a:spcBef>
              <a:buNone/>
              <a:tabLst>
                <a:tab pos="1524000" algn="l"/>
              </a:tabLst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6. การเขียนและนำเสนอรายงาน</a:t>
            </a:r>
          </a:p>
          <a:p>
            <a:pPr marL="457200" lvl="1" indent="0" algn="thaiDist">
              <a:spcBef>
                <a:spcPts val="1200"/>
              </a:spcBef>
              <a:buNone/>
              <a:tabLst>
                <a:tab pos="1524000" algn="l"/>
              </a:tabLst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ผู้บริหารโครงการจะต้องเขียนและนำเสนอรายงาน เพื่อนำเสนอต่อลูกค้าและ       ผู้รับเหมาช่วง การเขียนรายงานจะต้องใช้ข้อความที่กระชับ เข้าใจง่าย และต้องสอดคล้องกัน ผู้บริหารโครงการต้องนำเสนอรายงานต่อที่ประชุม เพื่อการติดตามความ	คืบหน้าของงานและการทบทวนเป้าหมายขององค์กร</a:t>
            </a:r>
          </a:p>
          <a:p>
            <a:pPr marL="457200" lvl="1" indent="0" algn="thaiDist">
              <a:spcBef>
                <a:spcPts val="1200"/>
              </a:spcBef>
              <a:buNone/>
              <a:tabLst>
                <a:tab pos="1524000" algn="l"/>
              </a:tabLst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67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การวางแผนโครงการ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10058399" cy="4760626"/>
          </a:xfrm>
        </p:spPr>
        <p:txBody>
          <a:bodyPr>
            <a:normAutofit lnSpcReduction="10000"/>
          </a:bodyPr>
          <a:lstStyle/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การบริหารโครงการจะมีประสิทธิภาพหรือไม่ขึ้นอยู่กับการวางแผนของผู้บริหารโครงการ ผู้บริหารโครงการต้องจัดทำแผนงานชนิดอื่น ๆ ที่เกี่ยวข้องด้วย เช่น</a:t>
            </a:r>
          </a:p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แผนงานคุณภาพ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Quality Plan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แสดงรายละเอียดกระบวนการจัดการคุณภาพและมาตรฐานคุณภาพที่เลือกใช้</a:t>
            </a:r>
          </a:p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แผนงานการทวนสอบ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Validation Plan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แสดงแนวทาง ทรัพยากรที่ต้องใช้ และตารางการทวนสอบระบบ3. แผนการจัดการโครงแบบระบบ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Configuration Management Plan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แสดงกระบวนการจัดการโครงแบบของระบบและโครงสร้างที่ใช้</a:t>
            </a:r>
          </a:p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แผนงานบำรุงรักษาระบบ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Maintenance Plan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คาดการณ์ความต้องการบำรุงรักษาระบบในอนาคต พร้อมทั้งประมาณการต้นทุนและแรงงานที่ต้องใช้</a:t>
            </a:r>
          </a:p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5. แผนงานพัฒนาบุคลากร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Staff Development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แสดงรายละเอียดทักษะและประสบการณ์ที่ทีมงานต้องปรับปรุง</a:t>
            </a:r>
          </a:p>
        </p:txBody>
      </p:sp>
    </p:spTree>
    <p:extLst>
      <p:ext uri="{BB962C8B-B14F-4D97-AF65-F5344CB8AC3E}">
        <p14:creationId xmlns:p14="http://schemas.microsoft.com/office/powerpoint/2010/main" val="182225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124745"/>
            <a:ext cx="10327312" cy="5184575"/>
          </a:xfrm>
        </p:spPr>
        <p:txBody>
          <a:bodyPr/>
          <a:lstStyle/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6. จำนวนแผนงานที่ประกอบกับแผนงานโครงการ จะแตกต่างกันออกไปตามชนิดและขนาดของโครงการ</a:t>
            </a:r>
          </a:p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7. กระบวนการวางแผนโครงการ จะเริ่มต้นด้วยการประเมินข้อจำกัดต่าง ๆ ที่มีผลต่อโครงการ เช่น</a:t>
            </a:r>
          </a:p>
          <a:p>
            <a:pPr lvl="2" algn="thaiDist">
              <a:spcBef>
                <a:spcPts val="0"/>
              </a:spcBef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วันที่ส่งมอบ ทีมงาน งบประมาณ เป็นต้น</a:t>
            </a:r>
          </a:p>
          <a:p>
            <a:pPr marL="201168" lvl="1" indent="0" algn="thaiDist">
              <a:spcBef>
                <a:spcPts val="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8. ในระหว่างการประเมิน ผู้บริหารโครงการจะต้องจัดทำการประมาณการคุณลักษณะต่าง ๆ ของซอฟต์แวร์ ได้แก่</a:t>
            </a:r>
          </a:p>
          <a:p>
            <a:pPr lvl="2" algn="thaiDist">
              <a:spcBef>
                <a:spcPts val="0"/>
              </a:spcBef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โครงสร้าง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Software Structure)</a:t>
            </a:r>
          </a:p>
          <a:p>
            <a:pPr lvl="2" algn="thaiDist">
              <a:spcBef>
                <a:spcPts val="0"/>
              </a:spcBef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ขนาด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Size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lvl="2" algn="thaiDist">
              <a:spcBef>
                <a:spcPts val="0"/>
              </a:spcBef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การกระจายฟังก์ชันงาน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Function Distribution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700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199456" y="1772817"/>
            <a:ext cx="9937103" cy="5229225"/>
          </a:xfrm>
        </p:spPr>
        <p:txBody>
          <a:bodyPr>
            <a:normAutofit/>
          </a:bodyPr>
          <a:lstStyle/>
          <a:p>
            <a:pPr marL="201168" lvl="1" indent="0" algn="thaiDist">
              <a:spcBef>
                <a:spcPts val="60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9. หลังจากนั้น จึงกำหนดเป้าหมายและการส่งมอบงานของแต่ละกิจกรรม ก่อนที่จะเริ่มต้นจัดตารางงานและเริ่มดำเนินงานตามตาราง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10. ในระหว่างนี้จะมีการติดตามความคืบหน้า การทบทวน และแก้ไขรายละเอียดต่าง ๆ ในแผนงาน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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เพื่อให้ข้อมูลเป็นปัจจุบันที่สุด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11. การกำหนดระยะเวลาการส่งมอบงานแต่ละกิจกรรม ต้องคำนึงความล่าช้าที่อาจะเกิดขึ้นจากปัญหาต่าง ๆ </a:t>
            </a:r>
          </a:p>
          <a:p>
            <a:pPr marL="914400" lvl="2" indent="0" algn="thaiDist">
              <a:spcBef>
                <a:spcPts val="600"/>
              </a:spcBef>
              <a:buNone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896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altLang="th-TH" b="1" dirty="0" err="1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Outline</a:t>
            </a:r>
            <a:r>
              <a:rPr lang="th-TH" altLang="th-TH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of </a:t>
            </a:r>
            <a:r>
              <a:rPr lang="th-TH" altLang="th-TH" b="1" dirty="0" err="1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this</a:t>
            </a:r>
            <a:r>
              <a:rPr lang="th-TH" altLang="th-TH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b="1" dirty="0" err="1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presentation</a:t>
            </a:r>
            <a:endParaRPr lang="th-TH" altLang="th-TH" b="1" dirty="0">
              <a:solidFill>
                <a:srgbClr val="0066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772816"/>
            <a:ext cx="8710736" cy="4114800"/>
          </a:xfrm>
        </p:spPr>
        <p:txBody>
          <a:bodyPr/>
          <a:lstStyle/>
          <a:p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การบริหารโครงการผลิตซอฟต์แวร์</a:t>
            </a:r>
            <a:endParaRPr lang="en-US" sz="36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กิจกรรมในการบริหารโครงการ</a:t>
            </a:r>
            <a:endParaRPr lang="en-US" sz="36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การวางแผนโครงการ</a:t>
            </a:r>
            <a:endParaRPr lang="en-US" sz="36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การจัดตารางงานโครงการ</a:t>
            </a:r>
            <a:endParaRPr lang="en-US" sz="36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กุญแจสู่ความสำเร็จในการบริหารโครงการ</a:t>
            </a:r>
            <a:endParaRPr lang="en-US" sz="36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199457" y="1115161"/>
            <a:ext cx="9241384" cy="5886881"/>
          </a:xfrm>
        </p:spPr>
        <p:txBody>
          <a:bodyPr>
            <a:normAutofit/>
          </a:bodyPr>
          <a:lstStyle/>
          <a:p>
            <a:pPr marL="0" lvl="2" indent="0">
              <a:spcBef>
                <a:spcPts val="600"/>
              </a:spcBef>
              <a:buNone/>
            </a:pPr>
            <a:r>
              <a:rPr lang="th-TH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ขั้นตอนการจัดทำแผนงานโครงการ (</a:t>
            </a:r>
            <a:r>
              <a:rPr lang="en-US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Plan</a:t>
            </a:r>
            <a:r>
              <a:rPr lang="th-TH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0" lvl="2" indent="0">
              <a:spcBef>
                <a:spcPts val="600"/>
              </a:spcBef>
              <a:buNone/>
            </a:pPr>
            <a:endParaRPr lang="th-TH" sz="3600" b="1" dirty="0">
              <a:solidFill>
                <a:srgbClr val="CC3300"/>
              </a:solidFill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  <p:sp>
        <p:nvSpPr>
          <p:cNvPr id="7782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C15838-781B-493D-8AFD-E6CB04308AEB}" type="slidenum">
              <a:rPr lang="en-US" sz="1400">
                <a:cs typeface="LilyUPC" panose="020B0604020202020204" pitchFamily="34" charset="-34"/>
              </a:rPr>
              <a:pPr eaLnBrk="1" hangingPunct="1"/>
              <a:t>20</a:t>
            </a:fld>
            <a:endParaRPr lang="en-US" sz="1400" dirty="0">
              <a:cs typeface="Lily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602" y="2060846"/>
            <a:ext cx="1944216" cy="707886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ประเมินข้อจำกัด</a:t>
            </a: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(เช่น เวลา งบประมาณฯ)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1866" y="2060847"/>
            <a:ext cx="2664296" cy="707886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ประมาณการซอฟต์แวร์</a:t>
            </a: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(ขนาด แรงงานฯ)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8210" y="2060848"/>
            <a:ext cx="2664296" cy="707886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กำหนด </a:t>
            </a:r>
            <a:r>
              <a:rPr lang="en-US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Milestone </a:t>
            </a:r>
            <a:endParaRPr lang="th-TH" sz="2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Deliverable</a:t>
            </a:r>
            <a:endParaRPr lang="th-TH" sz="2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4483" y="3501008"/>
            <a:ext cx="2664296" cy="707886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จัดทำตารางงาน</a:t>
            </a:r>
          </a:p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Schedule</a:t>
            </a:r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6049" y="4941168"/>
            <a:ext cx="2664296" cy="40011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ดำเนินงานตามตาราง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9858" y="3501007"/>
            <a:ext cx="2664296" cy="193899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ปรับตัวเลขประมาณการ</a:t>
            </a:r>
            <a:r>
              <a:rPr lang="en-US" sz="2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,</a:t>
            </a:r>
            <a:endParaRPr lang="th-TH" sz="24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ปรับตารางงาน</a:t>
            </a:r>
            <a:r>
              <a:rPr lang="en-US" sz="2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,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เจรจาต่อรองข้อจำกัดใหม่</a:t>
            </a:r>
          </a:p>
          <a:p>
            <a:pPr algn="ctr"/>
            <a:endParaRPr lang="th-TH" sz="24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3229818" y="2200798"/>
            <a:ext cx="450126" cy="400110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6344240" y="2223485"/>
            <a:ext cx="413970" cy="360040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6259683" y="3798041"/>
            <a:ext cx="456367" cy="360040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7682060" y="2954851"/>
            <a:ext cx="732274" cy="360040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7708964" y="4424652"/>
            <a:ext cx="672991" cy="360040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7" name="ลูกศรขวา 16"/>
          <p:cNvSpPr/>
          <p:nvPr/>
        </p:nvSpPr>
        <p:spPr>
          <a:xfrm rot="10800000">
            <a:off x="6243997" y="5022758"/>
            <a:ext cx="472053" cy="360040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0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983432" y="1196751"/>
            <a:ext cx="11208568" cy="576065"/>
          </a:xfrm>
        </p:spPr>
        <p:txBody>
          <a:bodyPr>
            <a:normAutofit lnSpcReduction="10000"/>
          </a:bodyPr>
          <a:lstStyle/>
          <a:p>
            <a:pPr marL="201168" lvl="1" indent="0">
              <a:spcBef>
                <a:spcPts val="600"/>
              </a:spcBef>
              <a:buNone/>
            </a:pP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แผนงานโครงการ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Plan</a:t>
            </a:r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62937"/>
              </p:ext>
            </p:extLst>
          </p:nvPr>
        </p:nvGraphicFramePr>
        <p:xfrm>
          <a:off x="1559496" y="1844825"/>
          <a:ext cx="9577064" cy="39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3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หัวข้อ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รายละเอียด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7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1.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บทนำ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(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Introduction)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แสดงวัตถุประสงค์ของโครงการ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และข้อจำกัดต่าง ๆ เช่น งบประมาณ ระยะเวลา ที่ส่งผลกระทบต่อโครงการ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2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2.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 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โครงสร้างของโครงการ </a:t>
                      </a:r>
                    </a:p>
                    <a:p>
                      <a:pPr algn="l"/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    (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Project Organization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แสดงโครงสร้างบุคลากรของโครงการ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ที่จำแนกตามหน้าที่รับผิดชอบ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78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3. 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การวิเคราะห์ความเสี่ยง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(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Risk Analysis)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แสดงรายการความเสี่ยงที่อาจเกิดขึ้นได้ ความน่าจะเป็นที่จะเกิดความเสี่ยงและวิธีการลดความเสี่ยง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5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44486"/>
              </p:ext>
            </p:extLst>
          </p:nvPr>
        </p:nvGraphicFramePr>
        <p:xfrm>
          <a:off x="1199456" y="1844824"/>
          <a:ext cx="9937104" cy="406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หัวข้อ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รายละเอียด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16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4. 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ความต้องการฮาร์ดแวร์และซอฟต์แวร์ </a:t>
                      </a:r>
                    </a:p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   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Hardware and Software Resource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ระบุฮาร์ดแวร์และซอฟต์แวร์ที่จำเป็นต้องใช้เพื่อดำเนินโครงการ ซึ่งหากต้องจัดซื้อเพิ่มเติม จะต้องประมาณราคาไว้ด้วย</a:t>
                      </a: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16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5.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 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โครงสร้างงาน (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Work Breakdown)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แสดงกิจกรรมหลักและกิจกรรมย่อย พร้อมทั้งเป้าหมายของแต่ละกิจกรรม และวันส่งมอบงาน</a:t>
                      </a: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16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6. 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ตารางงาน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Project Schedule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แสดงความสัมพันธ์ระหว่างกิจกรรม และระยะเวลาที่ใช้ในแต่ละกิจกรรม เพื่อให้บรรลุเป้าหมาย</a:t>
                      </a: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6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7. 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การติดตามและการรายงานผล </a:t>
                      </a:r>
                    </a:p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  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Monitoring and Reporting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ระบุรายงานชนิดต่าง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ๆ ที่ต้องจัดทำในการบริหารและติดตามงาน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85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97280" y="980728"/>
            <a:ext cx="10297142" cy="756632"/>
          </a:xfrm>
        </p:spPr>
        <p:txBody>
          <a:bodyPr>
            <a:normAutofit/>
          </a:bodyPr>
          <a:lstStyle/>
          <a:p>
            <a:pPr lvl="1" algn="thaiDist">
              <a:spcBef>
                <a:spcPts val="600"/>
              </a:spcBef>
            </a:pP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เป้าหมายของกิจกรรมและการส่งมอบงาน (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Milestone </a:t>
            </a: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และ 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Deliverable</a:t>
            </a: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983432" y="1772817"/>
            <a:ext cx="10297142" cy="5229225"/>
          </a:xfrm>
        </p:spPr>
        <p:txBody>
          <a:bodyPr>
            <a:normAutofit/>
          </a:bodyPr>
          <a:lstStyle/>
          <a:p>
            <a:pPr marL="384048" lvl="2" indent="0" algn="thaiDist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Milestone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คือ </a:t>
            </a:r>
            <a:r>
              <a:rPr lang="th-TH" sz="3200" b="1" u="sng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เป้าหมายหรือหลักชัยของกิจกรรม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มีประโยชน์ต่อการติดตามความคืบหน้าของงานที่ทำเมื่อดำเนินการเสร็จสิ้นตามเป้าหมาย ทีมงานต้องส่งมอบให้แก่ผู้บังคับบัญชาในรูปแบบที่เป็นทางการ เช่น รายงาน ต้องส่งหลังจากเสร็จสิ้นแต่ละกิจกรรมแล้วเท่านั้น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Deliverable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คือ </a:t>
            </a:r>
            <a:r>
              <a:rPr lang="th-TH" sz="3200" b="1" u="sng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ผลลัพธ์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ที่จะส่งมอบให้แก่ลูกค้าซึ่งได้จากการดำเนินโครงการ โดยทั่วไปจะส่งมอบงานเมื่อเสร็จสิ้นงานในแต่ละระยะของโครงการ เช่น ระยะการกำหนดความต้องการ หรือการออกแบบ เป็นต้น</a:t>
            </a:r>
          </a:p>
          <a:p>
            <a:pPr lvl="2" algn="thaiDist">
              <a:spcBef>
                <a:spcPts val="600"/>
              </a:spcBef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  <a:p>
            <a:pPr marL="914400" lvl="2" indent="0" algn="thaiDist">
              <a:spcBef>
                <a:spcPts val="600"/>
              </a:spcBef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8233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47339" y="1845313"/>
            <a:ext cx="2664296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ฝึกอบรม</a:t>
            </a:r>
          </a:p>
        </p:txBody>
      </p:sp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</a:t>
            </a:r>
            <a:r>
              <a:rPr lang="en-US" sz="40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Milestone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892" y="1845313"/>
            <a:ext cx="2520280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ส่งมอบผลิตภัณฑ์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7018" y="2514162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ผลิตภัณฑ์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532" y="5214464"/>
            <a:ext cx="8090289" cy="10156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h-TH" sz="6000" b="1" dirty="0">
              <a:solidFill>
                <a:schemeClr val="tx1"/>
              </a:solidFill>
              <a:latin typeface="Angsana New" pitchFamily="18" charset="-34"/>
              <a:cs typeface="LilyUPC" panose="020B0604020202020204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4492050" y="1938098"/>
            <a:ext cx="241533" cy="36004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solidFill>
                <a:schemeClr val="tx1"/>
              </a:solidFill>
              <a:cs typeface="LilyUPC" panose="020B0604020202020204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5848869" y="4783722"/>
            <a:ext cx="501443" cy="36004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LilyUPC" panose="020B0604020202020204" pitchFamily="34" charset="-34"/>
            </a:endParaRPr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2867927" y="4804791"/>
            <a:ext cx="459305" cy="36004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LilyUPC" panose="020B0604020202020204" pitchFamily="34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 rot="5400000">
            <a:off x="8871647" y="4790360"/>
            <a:ext cx="488165" cy="36004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cs typeface="LilyUPC" panose="020B06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2184" y="1844824"/>
            <a:ext cx="2364107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เอกสารประกอบ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8531" y="3332671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ผลิตภัณฑ์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8531" y="4251355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ผลิตภัณฑ์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8926" y="2514162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ฝึกอบรมครั้งที่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0210" y="3332671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ฝึกอบรมครั้งที่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4065" y="4251355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ฝึกอบรมครั้งที่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7471343" y="1926903"/>
            <a:ext cx="188621" cy="36004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solidFill>
                <a:schemeClr val="tx1"/>
              </a:solidFill>
              <a:cs typeface="LilyUPC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3770" y="2536409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เอกสาร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15168" y="3332671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เอกสาร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3770" y="4255912"/>
            <a:ext cx="2001122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เอกสาร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1865892" y="2245294"/>
            <a:ext cx="0" cy="2272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4869238" y="2245294"/>
            <a:ext cx="0" cy="2272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7862417" y="2245783"/>
            <a:ext cx="0" cy="2272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H="1">
            <a:off x="1865892" y="2775772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flipH="1">
            <a:off x="1865892" y="3522274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flipH="1">
            <a:off x="1865892" y="4530386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flipH="1">
            <a:off x="4875126" y="4530386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H="1">
            <a:off x="4890228" y="3522274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 flipH="1">
            <a:off x="4890228" y="2802194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H="1">
            <a:off x="7842556" y="2802194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flipH="1">
            <a:off x="7842556" y="3594282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 flipH="1">
            <a:off x="7842556" y="4530386"/>
            <a:ext cx="23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33482" y="5356787"/>
            <a:ext cx="2728754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รายงานการส่งมอบผลิตภัณฑ์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4305" y="5349301"/>
            <a:ext cx="2327331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รายงานการฝึกอบรม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52184" y="5349301"/>
            <a:ext cx="2327331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เอกสารฝึกอบรมทั้งหมด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6254" y="5868923"/>
            <a:ext cx="20389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Milestone</a:t>
            </a:r>
            <a:endParaRPr lang="th-TH" sz="2400" b="1" dirty="0">
              <a:solidFill>
                <a:srgbClr val="66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1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55440" y="1772817"/>
            <a:ext cx="10153127" cy="5229225"/>
          </a:xfrm>
        </p:spPr>
        <p:txBody>
          <a:bodyPr>
            <a:normAutofit/>
          </a:bodyPr>
          <a:lstStyle/>
          <a:p>
            <a:pPr marL="201168" lvl="1" indent="0" algn="thaiDist">
              <a:spcBef>
                <a:spcPts val="600"/>
              </a:spcBef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Milestone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Deliverable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มีลักษณะคล้ายกัน คือ </a:t>
            </a:r>
            <a:r>
              <a:rPr lang="th-TH" sz="2800" b="1" u="sng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เป็นสิ่งที่ได้เมื่อเสร็จสิ้นกิจกรรม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Milestone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Deliverable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มีลักษณะที่แตกต่างกัน  คือ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Milestone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เป็นสิ่งที่ได้จากการดำเนินกิจกรรมที่ดำเนินการภายในโครงการ และ</a:t>
            </a:r>
            <a:r>
              <a:rPr lang="th-TH" sz="2800" b="1" u="sng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ต้องจัดทำรายงานนำเสนอ</a:t>
            </a:r>
          </a:p>
          <a:p>
            <a:pPr lvl="2" algn="thaiDist">
              <a:spcBef>
                <a:spcPts val="600"/>
              </a:spcBef>
              <a:buFontTx/>
              <a:buChar char="-"/>
            </a:pP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        </a:t>
            </a:r>
            <a:r>
              <a:rPr lang="th-TH" sz="2800" b="1" u="sng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ต่อผู้บังคับบัญชา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- Deliverable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เป็นสิ่งที่ได้จากการดำเนินกิจกรรมซึ่ง</a:t>
            </a:r>
            <a:r>
              <a:rPr lang="th-TH" sz="2800" b="1" u="sng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ต้องส่งมอบให้กับลูกค้า</a:t>
            </a:r>
          </a:p>
          <a:p>
            <a:pPr marL="914400" lvl="2" indent="0" algn="thaiDist">
              <a:spcBef>
                <a:spcPts val="600"/>
              </a:spcBef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7176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การจัดตารางงานโครงการ (</a:t>
            </a:r>
            <a:r>
              <a:rPr lang="en-US" sz="40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Scheduling)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916832"/>
            <a:ext cx="10058400" cy="4896545"/>
          </a:xfrm>
        </p:spPr>
        <p:txBody>
          <a:bodyPr>
            <a:normAutofit/>
          </a:bodyPr>
          <a:lstStyle/>
          <a:p>
            <a:pPr marL="384048" lvl="2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ผู้บริหารโครงการนำกิจกรรมหลักมาแบ่งเป็นกิจกรรมย่อย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กำหนดกิจกรรมแล้วเสร็จให้กับแต่ละกิจกรรม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3. บางกิจกรรมอาจถูกกำหนดให้ดำเนินการไปพร้อม ๆ กัน 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ผู้บริหารโครงการจะต้องสร้างความสัมพันธ์ให้กับทุกกิจกรรม เพื่อให้ทราบว่ากิจกรรมใดมาก่อนหรือหลัง</a:t>
            </a:r>
          </a:p>
          <a:p>
            <a:pPr marL="384048" lvl="2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5. จัดสรรบุคลากรให้เหมาะสมกับกิจกรรม </a:t>
            </a:r>
            <a:r>
              <a:rPr lang="th-TH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ไม่ทำให้กิจกรรมเสร็จสิ้นล่าช้าหรือต้องใช้งบประมาณเกินกว่าที่กำหนดให้</a:t>
            </a:r>
          </a:p>
        </p:txBody>
      </p:sp>
    </p:spTree>
    <p:extLst>
      <p:ext uri="{BB962C8B-B14F-4D97-AF65-F5344CB8AC3E}">
        <p14:creationId xmlns:p14="http://schemas.microsoft.com/office/powerpoint/2010/main" val="342692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844824"/>
            <a:ext cx="10615344" cy="4941194"/>
          </a:xfrm>
        </p:spPr>
        <p:txBody>
          <a:bodyPr>
            <a:normAutofit/>
          </a:bodyPr>
          <a:lstStyle/>
          <a:p>
            <a:pPr marL="201168" lvl="1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6. กิจกรรมเสร็จสิ้นล่าช้าหรือต้องใช้งบประมาณเกินกว่าที่กำหนดให้  เรียกว่า กิจกรรมวิกฤติ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Critical Task)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7. ผู้บริหารโครงการควรกำหนดเวลาเผื่อปัญหาต่าง ๆ ที่อาจเกิดขึ้น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8. สำหรับวิธีการกำหนดระยะเวลาหรือการประมาณการทรัพยากรส่วนอื่น  เริ่มต้นด้วยระยะเวลาที่กิจกรรมจะต้อง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แล้วเสร็จโดยยังไม่คำนึงถึงปัญหาที่จะเกิดขึ้น ให้บวกระยะเวลาที่ต้องใช้เพื่อแก้ไขปัญหาที่อาจเกิดขึ้นเพิ่มเข้าไปอีก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9. การจัดตารางงานโครงการเป็นเรื่องยาก ผู้บริหารโครงการต้องอาศัยเทคนิคในการจัดตารางงานบางอย่าง เพื่อช่วย</a:t>
            </a:r>
          </a:p>
          <a:p>
            <a:pPr marL="201168" lvl="1" indent="0" algn="thaiDist">
              <a:spcBef>
                <a:spcPts val="600"/>
              </a:spcBef>
              <a:buNone/>
            </a:pP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ให้สามารถจัดสรรทรัพยากรให้เหมาะสมกับกิจกรรมได้ง่ายขึ้น เช่น เทคนิค 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PERT/CPM, Gantt Chart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68061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97280" y="980728"/>
            <a:ext cx="10058400" cy="75663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Gantt Chart</a:t>
            </a:r>
            <a:endParaRPr lang="th-TH" sz="4400" b="1" dirty="0">
              <a:solidFill>
                <a:srgbClr val="0066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36320" y="1737360"/>
            <a:ext cx="10119360" cy="5048658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Gantt Chart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พัฒนาขึ้นโดย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Henry L. Gantt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ในปี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1917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ใช้จัดตารางการทำงานในโครงการ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Scheduling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Gantt Chart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เป็นกราฟแท่งในแนวนอน </a:t>
            </a:r>
          </a:p>
          <a:p>
            <a:pPr lvl="2"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แสดงระยะเวลาของกิจกรรมแต่ละขั้นตอน </a:t>
            </a:r>
          </a:p>
          <a:p>
            <a:pPr lvl="2"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โดยรายชื่อกิจกรรมจะถูกแสดงไว้ในแนวตั้งด้านซ้ายมือ</a:t>
            </a:r>
          </a:p>
          <a:p>
            <a:pPr lvl="2"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ระยะเวลาการทำงานจะแสดงในแนวนอนของแผนภาพ</a:t>
            </a:r>
          </a:p>
        </p:txBody>
      </p:sp>
    </p:spTree>
    <p:extLst>
      <p:ext uri="{BB962C8B-B14F-4D97-AF65-F5344CB8AC3E}">
        <p14:creationId xmlns:p14="http://schemas.microsoft.com/office/powerpoint/2010/main" val="1720404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844824"/>
            <a:ext cx="6912768" cy="417646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C27FB26-0DEB-BD5D-033B-B8A9391C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0728"/>
            <a:ext cx="10058400" cy="75663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Gantt Chart</a:t>
            </a:r>
            <a:endParaRPr lang="th-TH" sz="4400" b="1" dirty="0">
              <a:solidFill>
                <a:srgbClr val="0066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1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การบริหารโครงการผลิตซอฟต์แวร์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844825"/>
            <a:ext cx="10058400" cy="4464496"/>
          </a:xfrm>
        </p:spPr>
        <p:txBody>
          <a:bodyPr>
            <a:normAutofit/>
          </a:bodyPr>
          <a:lstStyle/>
          <a:p>
            <a:pPr marL="201168" lvl="1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การวิศวกรรมระบบ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 Engineering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เป็นองค์ประกอบหนึ่งของวิศวกรรมซอฟต์แวร์การผลิตซอฟต์แวร์ที่มีขนาดใหญ่จำเป็นต้องจัดทำโครงการ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โครงการต้องมีผู้ดูแล ติดตาม ควบคุม และสั่งการดำเนินงานของทีมงานอย่างใกล้ชิด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“ผู้จัดการ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/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ผู้บริหารโครงการ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Manager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381968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C15838-781B-493D-8AFD-E6CB04308AEB}" type="slidenum">
              <a:rPr lang="en-US" sz="1400"/>
              <a:pPr eaLnBrk="1" hangingPunct="1"/>
              <a:t>30</a:t>
            </a:fld>
            <a:endParaRPr lang="en-US" sz="1400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02413"/>
            <a:ext cx="9484418" cy="59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3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ข้อเสียของ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Gantt Chart </a:t>
            </a:r>
            <a:endParaRPr lang="en-GB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916832"/>
            <a:ext cx="10297144" cy="4323184"/>
          </a:xfrm>
        </p:spPr>
        <p:txBody>
          <a:bodyPr>
            <a:normAutofit/>
          </a:bodyPr>
          <a:lstStyle/>
          <a:p>
            <a:pPr marL="0" indent="0" algn="thaiDist" eaLnBrk="1" hangingPunct="1">
              <a:spcBef>
                <a:spcPct val="50000"/>
              </a:spcBef>
              <a:buClrTx/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คือ ไม่สามารถแสดงให้เห็นถึงความสัมพันธ์ของกิจกรรมต่างๆ และไม่สามารถบอกได้ว่าถ้ากิจกรรมที่เกิดขึ้นก่อนหน้าเกิดความล่าช้าแล้วจะมีผลกระทบกับกิจกรรมที่เกิดขึ้นทีหลังอย่างไร</a:t>
            </a:r>
          </a:p>
          <a:p>
            <a:pPr algn="thaiDist"/>
            <a:endParaRPr lang="en-GB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26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980728"/>
            <a:ext cx="7772400" cy="7920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Gantt Chart Reporting Project’s Progress</a:t>
            </a:r>
          </a:p>
        </p:txBody>
      </p:sp>
      <p:pic>
        <p:nvPicPr>
          <p:cNvPr id="703491" name="Picture 3" descr="c07f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060848"/>
            <a:ext cx="72683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8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363" name="Picture 3" descr="Fig 7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44822"/>
            <a:ext cx="7272808" cy="42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1052734"/>
            <a:ext cx="7702624" cy="792088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Project 2003 Gantt Chart 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View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61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127448" y="1700808"/>
            <a:ext cx="11233248" cy="4623792"/>
          </a:xfrm>
        </p:spPr>
        <p:txBody>
          <a:bodyPr>
            <a:normAutofit/>
          </a:bodyPr>
          <a:lstStyle/>
          <a:p>
            <a:pPr algn="thaiDist" eaLnBrk="1" hangingPunct="1"/>
            <a:r>
              <a:rPr lang="en-US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PERT (Project Evaluation Review Technique) </a:t>
            </a:r>
          </a:p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 เป็นเทคนิคในการวิเคราะห์หรือประเมินเวลาที่ต้องใช้ในแต่ละกิจกรรมของโครงการ</a:t>
            </a:r>
          </a:p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แสดงเป็นแผนภาพกิจกรรมของโครงการที่เชื่อมโยงกันในลักษณะของเครือข่าย (ข่ายงาน) </a:t>
            </a:r>
          </a:p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โดยแต่ละกิจกรรมจะแทนด้วยเส้นลูกศร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Activity on Arch: AOA)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และเชื่อมโยงกันด้วยวงกลม</a:t>
            </a:r>
          </a:p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กิจกรรม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PERT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เหมาะสำหรับโครงการใหม่ที่ไม่เคยเกิดขึ้นเลย</a:t>
            </a:r>
          </a:p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ไม่มีข้อมูลของโครงการเดิมในอดีตมาใช้เพื่อพยากรณ์เวลาของกิจกรรม</a:t>
            </a:r>
          </a:p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การกำหนดเวลากิจกรรมของ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PERT  Chart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จึงเป็นการกำหนดในรูปของความน่าจะเป็น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Probabilistic) </a:t>
            </a:r>
          </a:p>
          <a:p>
            <a:pPr marL="201168" lvl="1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127448" y="919044"/>
            <a:ext cx="7772400" cy="7920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PERT/CPM</a:t>
            </a:r>
            <a:endParaRPr lang="th-TH" sz="40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85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130182" y="1751826"/>
            <a:ext cx="10870474" cy="4279776"/>
          </a:xfrm>
        </p:spPr>
        <p:txBody>
          <a:bodyPr>
            <a:normAutofit/>
          </a:bodyPr>
          <a:lstStyle/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เป็นเทคนิคในการวิเคราะห์เส้นทางหรือกิจกรรมวิกฤติ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แสดงเป็นแผนภาพเครือข่ายของกิจกรรม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แสดงกิจกรรมด้วยสัญลักษณ์รูปวงกลม เรียกว่า “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โหนด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หรือรูปสี่เหลี่ยมเชื่อมโยงกันด้วยเส้น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ลูกศร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Activity on Node: AON)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CPM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เหมาะสำหรับโครงการที่เคยเกิดขึ้นแล้วในอดีต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มีข้อมูลเพื่อกำหนดระยะเวลาของกิจกรรมได้เป็นที่แน่นอน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Deterministic)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มีการแสดงงานในลักษณะของ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Node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และความเกี่ยวเนื่อง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Dependency)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ของงานแต่ละอันที่เกิดขึ้นอย่างชัดเจน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จุดเด่นของ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PERT/CRM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การคำนวณหาเส้นทางวิกฤติในการดำเนินกิจกรรม ทำให้ผู้บริหารโครงการคำนวณหาเวลาได้หลายลักษณะ เช่น เวลาที่เร็วที่สุดของแต่ละกิจกรรม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Time Earliest : TE)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เวลาที่ช้าที่สุดของแต่ละกิจกรรม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Time Latest : TL)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lvl="1" indent="0" algn="thaiDist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127448" y="854988"/>
            <a:ext cx="7772400" cy="7920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CPM (Critical Path Method) </a:t>
            </a:r>
          </a:p>
        </p:txBody>
      </p:sp>
    </p:spTree>
    <p:extLst>
      <p:ext uri="{BB962C8B-B14F-4D97-AF65-F5344CB8AC3E}">
        <p14:creationId xmlns:p14="http://schemas.microsoft.com/office/powerpoint/2010/main" val="1015421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2043781" y="3318908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791744" y="1772817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791744" y="4914945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915980" y="3350630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248128" y="1916833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248128" y="5013177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9372364" y="1916833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9372364" y="5013176"/>
            <a:ext cx="1080120" cy="106397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5" name="ลูกศรเชื่อมต่อแบบตรง 4"/>
          <p:cNvCxnSpPr>
            <a:stCxn id="3" idx="7"/>
          </p:cNvCxnSpPr>
          <p:nvPr/>
        </p:nvCxnSpPr>
        <p:spPr>
          <a:xfrm flipV="1">
            <a:off x="2965722" y="2708921"/>
            <a:ext cx="970039" cy="7658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endCxn id="7" idx="1"/>
          </p:cNvCxnSpPr>
          <p:nvPr/>
        </p:nvCxnSpPr>
        <p:spPr>
          <a:xfrm>
            <a:off x="2583842" y="4382884"/>
            <a:ext cx="1366083" cy="687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7" idx="7"/>
            <a:endCxn id="8" idx="2"/>
          </p:cNvCxnSpPr>
          <p:nvPr/>
        </p:nvCxnSpPr>
        <p:spPr>
          <a:xfrm flipV="1">
            <a:off x="4713684" y="3882618"/>
            <a:ext cx="1202296" cy="1188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endCxn id="8" idx="2"/>
          </p:cNvCxnSpPr>
          <p:nvPr/>
        </p:nvCxnSpPr>
        <p:spPr>
          <a:xfrm>
            <a:off x="4727848" y="2681207"/>
            <a:ext cx="1188132" cy="1201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endCxn id="9" idx="3"/>
          </p:cNvCxnSpPr>
          <p:nvPr/>
        </p:nvCxnSpPr>
        <p:spPr>
          <a:xfrm flipV="1">
            <a:off x="6816080" y="2824991"/>
            <a:ext cx="590228" cy="649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stCxn id="8" idx="5"/>
            <a:endCxn id="10" idx="1"/>
          </p:cNvCxnSpPr>
          <p:nvPr/>
        </p:nvCxnSpPr>
        <p:spPr>
          <a:xfrm>
            <a:off x="6837920" y="4258788"/>
            <a:ext cx="568388" cy="910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9" idx="6"/>
            <a:endCxn id="11" idx="2"/>
          </p:cNvCxnSpPr>
          <p:nvPr/>
        </p:nvCxnSpPr>
        <p:spPr>
          <a:xfrm>
            <a:off x="8328248" y="2448820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8328248" y="5555583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>
            <a:stCxn id="12" idx="0"/>
            <a:endCxn id="11" idx="4"/>
          </p:cNvCxnSpPr>
          <p:nvPr/>
        </p:nvCxnSpPr>
        <p:spPr>
          <a:xfrm flipV="1">
            <a:off x="9912424" y="2980807"/>
            <a:ext cx="0" cy="203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49164" y="2924944"/>
            <a:ext cx="109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5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1745" y="1372706"/>
            <a:ext cx="109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11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8920" y="6047156"/>
            <a:ext cx="109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11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1592" y="2881802"/>
            <a:ext cx="109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13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82482" y="1564860"/>
            <a:ext cx="12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18.5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82481" y="6088630"/>
            <a:ext cx="12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18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14730" y="1564860"/>
            <a:ext cx="12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22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2365" y="6115635"/>
            <a:ext cx="12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 = 21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43673" y="3717032"/>
            <a:ext cx="30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08169" y="4613065"/>
            <a:ext cx="30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14963" y="4613065"/>
            <a:ext cx="30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72832" y="2980807"/>
            <a:ext cx="30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7635" y="4476688"/>
            <a:ext cx="30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08169" y="3087969"/>
            <a:ext cx="58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5.5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57126" y="2852498"/>
            <a:ext cx="58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60575" y="4768882"/>
            <a:ext cx="58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7" name="Rectangle 2"/>
          <p:cNvSpPr>
            <a:spLocks noGrp="1"/>
          </p:cNvSpPr>
          <p:nvPr>
            <p:ph type="title"/>
          </p:nvPr>
        </p:nvSpPr>
        <p:spPr>
          <a:xfrm>
            <a:off x="1092847" y="912796"/>
            <a:ext cx="7772400" cy="7920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PERT/CPM</a:t>
            </a:r>
            <a:endParaRPr lang="th-TH" sz="40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7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40994" y="98072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PERT/CPM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55440" y="1196753"/>
            <a:ext cx="10441160" cy="5229225"/>
          </a:xfrm>
        </p:spPr>
        <p:txBody>
          <a:bodyPr/>
          <a:lstStyle/>
          <a:p>
            <a:pPr marL="0" indent="0" algn="thaiDist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เป็นเทคนิคการวางแผนและควบคุม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project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แสดงถึงความสัมพันธ์ของกิจกรรมต่างๆในโครงการในลักษณะข่ายงาน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Network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ช่วยตัดสินใจ เครื่องมือวิเคราะห์โครงการขนาดใหญ่+ซับซ้อน</a:t>
            </a:r>
          </a:p>
        </p:txBody>
      </p:sp>
    </p:spTree>
    <p:extLst>
      <p:ext uri="{BB962C8B-B14F-4D97-AF65-F5344CB8AC3E}">
        <p14:creationId xmlns:p14="http://schemas.microsoft.com/office/powerpoint/2010/main" val="1041595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55440" y="836713"/>
            <a:ext cx="7772400" cy="792088"/>
          </a:xfrm>
        </p:spPr>
        <p:txBody>
          <a:bodyPr/>
          <a:lstStyle/>
          <a:p>
            <a:r>
              <a:rPr lang="th-TH" sz="44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แนวคิดและนิยามพื้นฐาน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55440" y="1628801"/>
            <a:ext cx="10153127" cy="5085209"/>
          </a:xfrm>
        </p:spPr>
        <p:txBody>
          <a:bodyPr>
            <a:normAutofit/>
          </a:bodyPr>
          <a:lstStyle/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Event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Node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เหตุการณ์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หมายถึงเวลาใดเวลาหนึ่งในโครงการ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การเริ่มต้นโครงการก็เป็นเหตุการณ์อย่างหนึ่ง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ใช้วงกลมแสดงเหตุการณ์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กิจกรรมที่เราต้องทำในโครงการ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กิจกรรมทุกกิจกรรมจะต้องเริ่มต้นจาก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event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อย่างใดอย่างหนึ่ง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ไปจบที่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event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อื่น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dummy activity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กิจกรรมหุ่น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กิจกรรมที่ไม่มีงานต้องทำจริง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แต่กำหนดขึ้นในแผนภาพเพื่อให้เกิดความสะดวกในการกำหนดหมายเลขให้แก่เหตุการณ์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เพื่อยึดโยงเหตุการณ์หนึ่งเข้ากับอีกเหตุการณ์หนึ่ง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20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983432" y="1844823"/>
            <a:ext cx="10297144" cy="5112569"/>
          </a:xfrm>
        </p:spPr>
        <p:txBody>
          <a:bodyPr/>
          <a:lstStyle/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Task</a:t>
            </a:r>
            <a:r>
              <a:rPr lang="th-TH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, </a:t>
            </a:r>
            <a:r>
              <a:rPr lang="en-US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งานย่อย กิจกรรม ต้องใช้ทรัพยากรในการทำงาน  </a:t>
            </a: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critical path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วิถีวิกฤติ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กิจกรรมต่าง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ที่เชื่อมต่อเนื่องจากจุดตั้งต้นโครงการไปจนถึงจุดสิ้นสุดโครงการ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และกิจกรรมเหล่านี้ล้วนเป็นกิจกรรมวิกฤติ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critical activity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กิจกรรมวิกฤติ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หมายถึงกิจกรรมที่อยู่บนวิถีวิกฤติ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และเป็นกิจกรรมที่จะต้องทำให้เสร็จตามกำหนด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หากไม่ทันจะทำให้โครงการล่าช้า </a:t>
            </a: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962160" y="764705"/>
            <a:ext cx="7772400" cy="792088"/>
          </a:xfrm>
        </p:spPr>
        <p:txBody>
          <a:bodyPr/>
          <a:lstStyle/>
          <a:p>
            <a:r>
              <a:rPr lang="th-TH" sz="44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แนวคิดและนิยามพื้นฐาน</a:t>
            </a:r>
          </a:p>
        </p:txBody>
      </p:sp>
    </p:spTree>
    <p:extLst>
      <p:ext uri="{BB962C8B-B14F-4D97-AF65-F5344CB8AC3E}">
        <p14:creationId xmlns:p14="http://schemas.microsoft.com/office/powerpoint/2010/main" val="19141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127448" y="692696"/>
            <a:ext cx="10028232" cy="1044664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วัตถุประสงค์การบริหารโครงการผลิตซอฟต์แวร์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127448" y="1916832"/>
            <a:ext cx="10873208" cy="4392488"/>
          </a:xfrm>
        </p:spPr>
        <p:txBody>
          <a:bodyPr/>
          <a:lstStyle/>
          <a:p>
            <a:pPr marL="384048" lvl="2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เพื่อส่งมอบ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Delivery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ซอฟต์แวร์ให้ได้ทันเวลา </a:t>
            </a:r>
          </a:p>
          <a:p>
            <a:pPr marL="384048" lvl="2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ซอฟต์แวร์ที่ผลิตมีคุณภาพ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Quality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384048" lvl="2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3. ตรงตามความต้องการของลูกค้าอย่างแท้จริง</a:t>
            </a:r>
          </a:p>
          <a:p>
            <a:pPr marL="384048" lvl="2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โดยใช้ต้นทุน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Cost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ไม่มากกว่าที่วางแผนไว้</a:t>
            </a:r>
          </a:p>
          <a:p>
            <a:pPr marL="201168" lvl="1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ลักษณะงานดังกล่าว เรียกว่า </a:t>
            </a:r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การบริหารโครงการผลิตซอฟต์แวร์ (</a:t>
            </a:r>
            <a:r>
              <a:rPr lang="en-US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Software Project Management</a:t>
            </a:r>
            <a:r>
              <a:rPr lang="th-TH" sz="32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201168" lvl="1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หัวใจสำคัญของความสำเร็จในการผลิตซอฟต์แวร์ คือ </a:t>
            </a:r>
            <a:r>
              <a:rPr lang="th-TH" sz="32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“</a:t>
            </a:r>
            <a:r>
              <a:rPr lang="th-TH" sz="3200" b="1" u="sng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การบริหารโครงการ</a:t>
            </a:r>
            <a:r>
              <a:rPr lang="th-TH" sz="32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”</a:t>
            </a:r>
            <a:endParaRPr lang="th-TH" sz="3200" b="1" dirty="0">
              <a:solidFill>
                <a:srgbClr val="CC33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3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4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Dummy activity</a:t>
            </a:r>
            <a:endParaRPr lang="th-TH" sz="44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2783632" y="2564904"/>
            <a:ext cx="1368152" cy="137688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4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627948" y="2924944"/>
            <a:ext cx="1404156" cy="127845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4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8015901" y="2420888"/>
            <a:ext cx="1512168" cy="136815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th-TH" sz="4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4" name="ลูกศรเชื่อมต่อแบบตรง 3"/>
          <p:cNvCxnSpPr>
            <a:endCxn id="6" idx="2"/>
          </p:cNvCxnSpPr>
          <p:nvPr/>
        </p:nvCxnSpPr>
        <p:spPr>
          <a:xfrm>
            <a:off x="4151784" y="3176973"/>
            <a:ext cx="1476164" cy="38719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7007789" y="3149679"/>
            <a:ext cx="1008112" cy="2656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5912" y="2303295"/>
            <a:ext cx="45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208" y="2564905"/>
            <a:ext cx="45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4295800" y="4653136"/>
            <a:ext cx="1332148" cy="129614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48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2266" y="3941789"/>
            <a:ext cx="45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3522145" y="3987062"/>
            <a:ext cx="1080120" cy="8100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5411924" y="4077072"/>
            <a:ext cx="612068" cy="7200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3972" y="453554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F=Dummy=d1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4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การเขียนข่ายงาน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2704174" y="2490126"/>
            <a:ext cx="1447610" cy="137369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6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604803" y="2864457"/>
            <a:ext cx="1499310" cy="142864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6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8341108" y="2576425"/>
            <a:ext cx="1499310" cy="142864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6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4" name="ลูกศรเชื่อมต่อแบบตรง 3"/>
          <p:cNvCxnSpPr>
            <a:endCxn id="6" idx="2"/>
          </p:cNvCxnSpPr>
          <p:nvPr/>
        </p:nvCxnSpPr>
        <p:spPr>
          <a:xfrm>
            <a:off x="4151785" y="3176973"/>
            <a:ext cx="1453019" cy="40180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7104114" y="3341921"/>
            <a:ext cx="1236995" cy="2102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5912" y="2303295"/>
            <a:ext cx="4559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208" y="2564905"/>
            <a:ext cx="4559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36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กฎเกณฑ์การสร้างข่ายงาน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36320" y="1628800"/>
            <a:ext cx="9308152" cy="4608512"/>
          </a:xfrm>
        </p:spPr>
        <p:txBody>
          <a:bodyPr>
            <a:normAutofit/>
          </a:bodyPr>
          <a:lstStyle/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จุดเริ่มและสิ้นสุดเพียง 1 จุด </a:t>
            </a: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ลูกศรควรเป็นเส้นตรง(ความยาว ไม่ได้บอกถึงเวลาและทรัพยากร) </a:t>
            </a: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งาน 1 งาน แทนด้วย ลูกศร 1 เส้น </a:t>
            </a:r>
          </a:p>
          <a:p>
            <a:pPr marL="0" algn="thaiDist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งาน 2 งาน เริ่มที่จุดเดียวกันจะสิ้นสุดที่เหตุการณ์หรือเวลาเดียวกันไม่ได้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3754453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ตัวอย่างโครงการหนึ่งมีงานที่ต้องทำดังนี้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72282"/>
              </p:ext>
            </p:extLst>
          </p:nvPr>
        </p:nvGraphicFramePr>
        <p:xfrm>
          <a:off x="2166040" y="1916832"/>
          <a:ext cx="79208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10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งาน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ระยะเวลา(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week)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งานที่ต้องทำก่อน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a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1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-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b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4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-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2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-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1.5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a,b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9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e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5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b,c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SP SUAN DUSIT" panose="02000000000000000000" pitchFamily="2" charset="0"/>
                        <a:cs typeface="SP SUAN DUSIT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93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ภาพข่ายงาน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2495600" y="3573016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5735960" y="1844824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4240738" y="3573016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536882" y="5157192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8040216" y="3573016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4" name="ลูกศรเชื่อมต่อแบบตรง 3"/>
          <p:cNvCxnSpPr>
            <a:stCxn id="6" idx="7"/>
          </p:cNvCxnSpPr>
          <p:nvPr/>
        </p:nvCxnSpPr>
        <p:spPr>
          <a:xfrm flipV="1">
            <a:off x="3601928" y="2456893"/>
            <a:ext cx="2134032" cy="1295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>
            <a:endCxn id="8" idx="2"/>
          </p:cNvCxnSpPr>
          <p:nvPr/>
        </p:nvCxnSpPr>
        <p:spPr>
          <a:xfrm>
            <a:off x="3791744" y="4185084"/>
            <a:ext cx="4489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6" idx="5"/>
            <a:endCxn id="9" idx="2"/>
          </p:cNvCxnSpPr>
          <p:nvPr/>
        </p:nvCxnSpPr>
        <p:spPr>
          <a:xfrm>
            <a:off x="3601928" y="4617882"/>
            <a:ext cx="1934954" cy="1151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endCxn id="10" idx="0"/>
          </p:cNvCxnSpPr>
          <p:nvPr/>
        </p:nvCxnSpPr>
        <p:spPr>
          <a:xfrm>
            <a:off x="7032104" y="2528900"/>
            <a:ext cx="1656184" cy="1044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stCxn id="9" idx="6"/>
            <a:endCxn id="10" idx="3"/>
          </p:cNvCxnSpPr>
          <p:nvPr/>
        </p:nvCxnSpPr>
        <p:spPr>
          <a:xfrm flipV="1">
            <a:off x="6833026" y="4617882"/>
            <a:ext cx="1397006" cy="1151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0514" y="2656076"/>
            <a:ext cx="81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1744" y="3646926"/>
            <a:ext cx="81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0648" y="5013176"/>
            <a:ext cx="81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31529" y="5157193"/>
            <a:ext cx="81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31068" y="2456892"/>
            <a:ext cx="81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29" name="ลูกศรเชื่อมต่อแบบตรง 28"/>
          <p:cNvCxnSpPr>
            <a:endCxn id="7" idx="4"/>
          </p:cNvCxnSpPr>
          <p:nvPr/>
        </p:nvCxnSpPr>
        <p:spPr>
          <a:xfrm flipV="1">
            <a:off x="5375920" y="3068961"/>
            <a:ext cx="1008112" cy="68332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stCxn id="8" idx="4"/>
            <a:endCxn id="9" idx="1"/>
          </p:cNvCxnSpPr>
          <p:nvPr/>
        </p:nvCxnSpPr>
        <p:spPr>
          <a:xfrm>
            <a:off x="4888810" y="4797153"/>
            <a:ext cx="837888" cy="53931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79976" y="35730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F=d1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3115" y="461788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G=d2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98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127448" y="908719"/>
            <a:ext cx="7772400" cy="864096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เส้นทางวิกฤต</a:t>
            </a:r>
            <a:r>
              <a:rPr lang="en-US" sz="40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Critical Path</a:t>
            </a:r>
            <a:endParaRPr lang="th-TH" sz="4400" b="1" dirty="0">
              <a:solidFill>
                <a:srgbClr val="FF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127448" y="1772815"/>
            <a:ext cx="10110973" cy="5184577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เส้นทางวิกฤต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(Critical Path)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คือ ขั้นตอนการทำงานตั้งแต่เริ่มต้นถึงสิ้นสุดโครงการเป็นระยะเวลาในการดำเนินโครงการมากที่สุด</a:t>
            </a:r>
            <a:endParaRPr lang="th-TH" sz="2800" b="1" dirty="0"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19" y="2636912"/>
            <a:ext cx="853313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451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844824"/>
            <a:ext cx="8064896" cy="44115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127448" y="977943"/>
            <a:ext cx="7772400" cy="792088"/>
          </a:xfrm>
          <a:noFill/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Critical Path</a:t>
            </a:r>
            <a:endParaRPr lang="th-TH" sz="5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9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988840"/>
            <a:ext cx="6912767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127448" y="1124744"/>
            <a:ext cx="7391400" cy="563563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การคำนวณ</a:t>
            </a:r>
          </a:p>
        </p:txBody>
      </p:sp>
    </p:spTree>
    <p:extLst>
      <p:ext uri="{BB962C8B-B14F-4D97-AF65-F5344CB8AC3E}">
        <p14:creationId xmlns:p14="http://schemas.microsoft.com/office/powerpoint/2010/main" val="832207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844824"/>
            <a:ext cx="7992148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127448" y="5809572"/>
            <a:ext cx="1044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เส้นทางวิกฤตคือเส้นทาง 2 คือ 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a-c-e-</a:t>
            </a:r>
            <a:r>
              <a:rPr lang="en-US" sz="36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-j = 4+5+3+3+2=17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สัปดาห์ 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495600" y="2963102"/>
            <a:ext cx="7992148" cy="576064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1127448" y="1058987"/>
            <a:ext cx="7391400" cy="563563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การคำนวณ</a:t>
            </a:r>
          </a:p>
        </p:txBody>
      </p:sp>
    </p:spTree>
    <p:extLst>
      <p:ext uri="{BB962C8B-B14F-4D97-AF65-F5344CB8AC3E}">
        <p14:creationId xmlns:p14="http://schemas.microsoft.com/office/powerpoint/2010/main" val="40091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988906"/>
            <a:ext cx="7772400" cy="72008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Network Diagram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Activity on the Node (AON) </a:t>
            </a:r>
          </a:p>
          <a:p>
            <a:pPr algn="thaiDist"/>
            <a:r>
              <a:rPr lang="en-US" sz="44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Critical Path Analysis</a:t>
            </a:r>
            <a:endParaRPr lang="en-US" sz="4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10183296" cy="4571960"/>
          </a:xfrm>
        </p:spPr>
        <p:txBody>
          <a:bodyPr/>
          <a:lstStyle/>
          <a:p>
            <a:pPr marL="201168" lvl="1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   หมายถึง การดำเนินกิจกรรมตามแผนงานที่ไดจัดทำขึ้น โดยแต่ละกิจกรรมจะมีวันเริ่มต้นและสิ้นสุด เพื่อบรรลุเป้าหมายหรือวัตถุประสงค์ที่กำหนดไว้ ภายใต้ระยะเวลา ทรัพยากร และงบประมาณที่กำหนด</a:t>
            </a:r>
          </a:p>
          <a:p>
            <a:pPr marL="201168" lvl="1" indent="0" algn="thaiDist">
              <a:buNone/>
            </a:pP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โครงการต้องมีลักษณะสำคัญ</a:t>
            </a:r>
          </a:p>
          <a:p>
            <a:pPr marL="384048" lvl="2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มีวัตถุประสงค์ที่ชัดเจน</a:t>
            </a:r>
          </a:p>
          <a:p>
            <a:pPr marL="384048" lvl="2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มีระยะเวลาเริ่มต้นและสิ้นสุด</a:t>
            </a:r>
          </a:p>
          <a:p>
            <a:pPr marL="384048" lvl="2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3. ประกอบไปด้วยกลุ่มของงาน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Task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384048" lvl="2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ดำเนินงานภายใต้เงื่อนไขของเวลา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Time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384048" lvl="2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5. ต้นทุน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Cost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 และคุณภาพ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Quality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1"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AA26C-6551-EC18-DA25-45D3E69F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โครงการ (</a:t>
            </a:r>
            <a:r>
              <a:rPr lang="en-US" sz="40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</a:t>
            </a:r>
            <a:r>
              <a:rPr lang="th-TH" sz="40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  <a:endParaRPr lang="th-TH" sz="4000" b="1" dirty="0">
              <a:solidFill>
                <a:srgbClr val="66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7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 on the Node (AON)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752600"/>
            <a:ext cx="10297144" cy="4648200"/>
          </a:xfrm>
        </p:spPr>
        <p:txBody>
          <a:bodyPr>
            <a:normAutofit/>
          </a:bodyPr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เป็นแผนภาพแสดงกิจกรรมของโครงการที่เชื่อมโยงกันในลักษณะเครือข่าย (ข่ายงาน)  ทำให้ทราบว่าจะต้องดำเนินกิจกรรมใดให้เสร็จสิ้นก่อนกิจกรรมถัดไปเช่นเดียวกับ </a:t>
            </a:r>
            <a:r>
              <a:rPr lang="en-US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AOA Chart </a:t>
            </a: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 </a:t>
            </a:r>
            <a:r>
              <a:rPr lang="en-US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AON </a:t>
            </a: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จะแสดงกิจกรรมด้วยสัญลักษณ์รูปวงกลม (เรียกว่า “</a:t>
            </a:r>
            <a:r>
              <a:rPr lang="th-TH" sz="33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โหนด</a:t>
            </a: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”)  หรือรูปสี่เหลี่ยมเชื่อมโยงกันด้วยการกำหนดกิจกรรม</a:t>
            </a:r>
            <a:endParaRPr lang="en-US" sz="33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Predecessor activity </a:t>
            </a: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เป็นกิจกรรมที่จะต้องทำเสร็จก่อน จึงดำเนินกิจกรรมต่อไปได้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Successor activity </a:t>
            </a: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เป็นกิจกรรมที่จะต้องตามกิจกรรมอื่น ๆ ตามลำดับ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Parallel activity </a:t>
            </a:r>
            <a:r>
              <a:rPr lang="th-TH" sz="33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เป็นกิจกรรมที่จะต้องทำขนานกับกิจกรรมอื่น ๆ 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endParaRPr lang="en-US" sz="33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39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300" y="345961"/>
            <a:ext cx="3987800" cy="792088"/>
          </a:xfrm>
        </p:spPr>
        <p:txBody>
          <a:bodyPr/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ทำการเปรียบเทียบได้ดังนี้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1524001" y="-5926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796895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88489"/>
              </p:ext>
            </p:extLst>
          </p:nvPr>
        </p:nvGraphicFramePr>
        <p:xfrm>
          <a:off x="1290301" y="1138052"/>
          <a:ext cx="4828851" cy="5516880"/>
        </p:xfrm>
        <a:graphic>
          <a:graphicData uri="http://schemas.openxmlformats.org/drawingml/2006/table">
            <a:tbl>
              <a:tblPr/>
              <a:tblGrid>
                <a:gridCol w="142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 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Task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Predecessors Tasks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  <a:b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(Dependencies)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 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Time (Weeks)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-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3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B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-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5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-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7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A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8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B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5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5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G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E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4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F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5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6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J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G - H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4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96887" name="Rectangle 215"/>
          <p:cNvSpPr>
            <a:spLocks noChangeArrowheads="1"/>
          </p:cNvSpPr>
          <p:nvPr/>
        </p:nvSpPr>
        <p:spPr bwMode="auto">
          <a:xfrm>
            <a:off x="6003636" y="621218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b="1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br>
              <a:rPr lang="en-US" b="1"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en-US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96892" name="Picture 220" descr="pert_a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7" y="2420888"/>
            <a:ext cx="4343400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6894" name="Text Box 222"/>
          <p:cNvSpPr txBox="1">
            <a:spLocks noChangeArrowheads="1"/>
          </p:cNvSpPr>
          <p:nvPr/>
        </p:nvSpPr>
        <p:spPr bwMode="auto">
          <a:xfrm>
            <a:off x="7752184" y="4415007"/>
            <a:ext cx="1369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AON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58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332656"/>
            <a:ext cx="7772400" cy="792088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 </a:t>
            </a:r>
          </a:p>
        </p:txBody>
      </p:sp>
      <p:sp>
        <p:nvSpPr>
          <p:cNvPr id="780291" name="Rectangle 3"/>
          <p:cNvSpPr>
            <a:spLocks noChangeArrowheads="1"/>
          </p:cNvSpPr>
          <p:nvPr/>
        </p:nvSpPr>
        <p:spPr bwMode="auto">
          <a:xfrm>
            <a:off x="1631504" y="1844824"/>
            <a:ext cx="8350696" cy="451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รวบรวมความต้องการ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ออกแบบรายงาน	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ออกแบบหน้าจอ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6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ออกแบบฐานข้อมูล	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จัดทำเอกสาร		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5.5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เขียนโปรแกรม	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ทดสอบโปรแกรม	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วัน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ติดตั้งโปรแกรม		</a:t>
            </a:r>
            <a:r>
              <a:rPr kumimoji="1"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	</a:t>
            </a:r>
            <a:r>
              <a:rPr kumimoji="1"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789B8-5C23-297E-815D-181D04BC3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91310"/>
            <a:ext cx="784013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7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315" name="Group 3"/>
          <p:cNvGrpSpPr>
            <a:grpSpLocks/>
          </p:cNvGrpSpPr>
          <p:nvPr/>
        </p:nvGrpSpPr>
        <p:grpSpPr bwMode="auto">
          <a:xfrm>
            <a:off x="1199456" y="1700808"/>
            <a:ext cx="7311253" cy="4265347"/>
            <a:chOff x="461" y="912"/>
            <a:chExt cx="4884" cy="2802"/>
          </a:xfrm>
        </p:grpSpPr>
        <p:grpSp>
          <p:nvGrpSpPr>
            <p:cNvPr id="781316" name="Group 4"/>
            <p:cNvGrpSpPr>
              <a:grpSpLocks/>
            </p:cNvGrpSpPr>
            <p:nvPr/>
          </p:nvGrpSpPr>
          <p:grpSpPr bwMode="auto">
            <a:xfrm>
              <a:off x="461" y="2112"/>
              <a:ext cx="384" cy="384"/>
              <a:chOff x="2592" y="2352"/>
              <a:chExt cx="384" cy="384"/>
            </a:xfrm>
          </p:grpSpPr>
          <p:sp>
            <p:nvSpPr>
              <p:cNvPr id="781317" name="Oval 5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18" name="Text Box 6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64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1</a:t>
                </a:r>
              </a:p>
            </p:txBody>
          </p:sp>
        </p:grpSp>
        <p:sp>
          <p:nvSpPr>
            <p:cNvPr id="781319" name="Text Box 7"/>
            <p:cNvSpPr txBox="1">
              <a:spLocks noChangeArrowheads="1"/>
            </p:cNvSpPr>
            <p:nvPr/>
          </p:nvSpPr>
          <p:spPr bwMode="auto">
            <a:xfrm>
              <a:off x="883" y="2160"/>
              <a:ext cx="2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5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20" name="Group 8"/>
            <p:cNvGrpSpPr>
              <a:grpSpLocks/>
            </p:cNvGrpSpPr>
            <p:nvPr/>
          </p:nvGrpSpPr>
          <p:grpSpPr bwMode="auto">
            <a:xfrm>
              <a:off x="1488" y="1440"/>
              <a:ext cx="384" cy="384"/>
              <a:chOff x="2592" y="2352"/>
              <a:chExt cx="384" cy="384"/>
            </a:xfrm>
          </p:grpSpPr>
          <p:sp>
            <p:nvSpPr>
              <p:cNvPr id="781321" name="Oval 9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22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8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2</a:t>
                </a:r>
              </a:p>
            </p:txBody>
          </p:sp>
        </p:grpSp>
        <p:sp>
          <p:nvSpPr>
            <p:cNvPr id="781323" name="Text Box 11"/>
            <p:cNvSpPr txBox="1">
              <a:spLocks noChangeArrowheads="1"/>
            </p:cNvSpPr>
            <p:nvPr/>
          </p:nvSpPr>
          <p:spPr bwMode="auto">
            <a:xfrm>
              <a:off x="1555" y="1824"/>
              <a:ext cx="182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6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24" name="Line 12"/>
            <p:cNvSpPr>
              <a:spLocks noChangeShapeType="1"/>
            </p:cNvSpPr>
            <p:nvPr/>
          </p:nvSpPr>
          <p:spPr bwMode="auto">
            <a:xfrm flipV="1">
              <a:off x="720" y="1632"/>
              <a:ext cx="76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25" name="Group 13"/>
            <p:cNvGrpSpPr>
              <a:grpSpLocks/>
            </p:cNvGrpSpPr>
            <p:nvPr/>
          </p:nvGrpSpPr>
          <p:grpSpPr bwMode="auto">
            <a:xfrm>
              <a:off x="1488" y="2832"/>
              <a:ext cx="384" cy="384"/>
              <a:chOff x="2592" y="2352"/>
              <a:chExt cx="384" cy="384"/>
            </a:xfrm>
          </p:grpSpPr>
          <p:sp>
            <p:nvSpPr>
              <p:cNvPr id="781326" name="Oval 14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27" name="Text Box 15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84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3</a:t>
                </a:r>
              </a:p>
            </p:txBody>
          </p:sp>
        </p:grpSp>
        <p:sp>
          <p:nvSpPr>
            <p:cNvPr id="781328" name="Text Box 16"/>
            <p:cNvSpPr txBox="1">
              <a:spLocks noChangeArrowheads="1"/>
            </p:cNvSpPr>
            <p:nvPr/>
          </p:nvSpPr>
          <p:spPr bwMode="auto">
            <a:xfrm>
              <a:off x="1584" y="2544"/>
              <a:ext cx="182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6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29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76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30" name="Group 18"/>
            <p:cNvGrpSpPr>
              <a:grpSpLocks/>
            </p:cNvGrpSpPr>
            <p:nvPr/>
          </p:nvGrpSpPr>
          <p:grpSpPr bwMode="auto">
            <a:xfrm>
              <a:off x="2525" y="2112"/>
              <a:ext cx="384" cy="384"/>
              <a:chOff x="2592" y="2352"/>
              <a:chExt cx="384" cy="384"/>
            </a:xfrm>
          </p:grpSpPr>
          <p:sp>
            <p:nvSpPr>
              <p:cNvPr id="781331" name="Oval 19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32" name="Text Box 20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9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4</a:t>
                </a:r>
              </a:p>
            </p:txBody>
          </p:sp>
        </p:grpSp>
        <p:sp>
          <p:nvSpPr>
            <p:cNvPr id="781333" name="Text Box 21"/>
            <p:cNvSpPr txBox="1">
              <a:spLocks noChangeArrowheads="1"/>
            </p:cNvSpPr>
            <p:nvPr/>
          </p:nvSpPr>
          <p:spPr bwMode="auto">
            <a:xfrm>
              <a:off x="3043" y="2160"/>
              <a:ext cx="2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2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34" name="Line 22"/>
            <p:cNvSpPr>
              <a:spLocks noChangeShapeType="1"/>
            </p:cNvSpPr>
            <p:nvPr/>
          </p:nvSpPr>
          <p:spPr bwMode="auto">
            <a:xfrm flipV="1">
              <a:off x="1872" y="2352"/>
              <a:ext cx="672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35" name="Line 23"/>
            <p:cNvSpPr>
              <a:spLocks noChangeShapeType="1"/>
            </p:cNvSpPr>
            <p:nvPr/>
          </p:nvSpPr>
          <p:spPr bwMode="auto">
            <a:xfrm>
              <a:off x="1872" y="1632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36" name="Group 24"/>
            <p:cNvGrpSpPr>
              <a:grpSpLocks/>
            </p:cNvGrpSpPr>
            <p:nvPr/>
          </p:nvGrpSpPr>
          <p:grpSpPr bwMode="auto">
            <a:xfrm>
              <a:off x="3629" y="1488"/>
              <a:ext cx="384" cy="384"/>
              <a:chOff x="2592" y="2352"/>
              <a:chExt cx="384" cy="384"/>
            </a:xfrm>
          </p:grpSpPr>
          <p:sp>
            <p:nvSpPr>
              <p:cNvPr id="781337" name="Oval 25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38" name="Text Box 26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8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5</a:t>
                </a:r>
              </a:p>
            </p:txBody>
          </p:sp>
        </p:grpSp>
        <p:sp>
          <p:nvSpPr>
            <p:cNvPr id="781339" name="Text Box 27"/>
            <p:cNvSpPr txBox="1">
              <a:spLocks noChangeArrowheads="1"/>
            </p:cNvSpPr>
            <p:nvPr/>
          </p:nvSpPr>
          <p:spPr bwMode="auto">
            <a:xfrm>
              <a:off x="3648" y="1899"/>
              <a:ext cx="275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SP SUAN DUSIT" panose="02000000000000000000" pitchFamily="2" charset="0"/>
                  <a:cs typeface="SP SUAN DUSIT" panose="02000000000000000000" pitchFamily="2" charset="0"/>
                </a:rPr>
                <a:t>5.5</a:t>
              </a:r>
              <a:endParaRPr lang="th-TH" b="1" dirty="0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40" name="Line 28"/>
            <p:cNvSpPr>
              <a:spLocks noChangeShapeType="1"/>
            </p:cNvSpPr>
            <p:nvPr/>
          </p:nvSpPr>
          <p:spPr bwMode="auto">
            <a:xfrm flipV="1">
              <a:off x="2928" y="1632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41" name="Group 29"/>
            <p:cNvGrpSpPr>
              <a:grpSpLocks/>
            </p:cNvGrpSpPr>
            <p:nvPr/>
          </p:nvGrpSpPr>
          <p:grpSpPr bwMode="auto">
            <a:xfrm>
              <a:off x="3629" y="2784"/>
              <a:ext cx="384" cy="384"/>
              <a:chOff x="2592" y="2352"/>
              <a:chExt cx="384" cy="384"/>
            </a:xfrm>
          </p:grpSpPr>
          <p:sp>
            <p:nvSpPr>
              <p:cNvPr id="781342" name="Oval 30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43" name="Text Box 31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8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6</a:t>
                </a:r>
              </a:p>
            </p:txBody>
          </p:sp>
        </p:grpSp>
        <p:sp>
          <p:nvSpPr>
            <p:cNvPr id="781344" name="Text Box 32"/>
            <p:cNvSpPr txBox="1">
              <a:spLocks noChangeArrowheads="1"/>
            </p:cNvSpPr>
            <p:nvPr/>
          </p:nvSpPr>
          <p:spPr bwMode="auto">
            <a:xfrm>
              <a:off x="3744" y="2496"/>
              <a:ext cx="2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5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45" name="Line 33"/>
            <p:cNvSpPr>
              <a:spLocks noChangeShapeType="1"/>
            </p:cNvSpPr>
            <p:nvPr/>
          </p:nvSpPr>
          <p:spPr bwMode="auto">
            <a:xfrm>
              <a:off x="2928" y="2304"/>
              <a:ext cx="72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46" name="Group 34"/>
            <p:cNvGrpSpPr>
              <a:grpSpLocks/>
            </p:cNvGrpSpPr>
            <p:nvPr/>
          </p:nvGrpSpPr>
          <p:grpSpPr bwMode="auto">
            <a:xfrm>
              <a:off x="4829" y="2784"/>
              <a:ext cx="384" cy="384"/>
              <a:chOff x="2592" y="2352"/>
              <a:chExt cx="384" cy="384"/>
            </a:xfrm>
          </p:grpSpPr>
          <p:sp>
            <p:nvSpPr>
              <p:cNvPr id="781347" name="Oval 35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48" name="Text Box 36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77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7</a:t>
                </a:r>
              </a:p>
            </p:txBody>
          </p:sp>
        </p:grpSp>
        <p:sp>
          <p:nvSpPr>
            <p:cNvPr id="781349" name="Text Box 37"/>
            <p:cNvSpPr txBox="1">
              <a:spLocks noChangeArrowheads="1"/>
            </p:cNvSpPr>
            <p:nvPr/>
          </p:nvSpPr>
          <p:spPr bwMode="auto">
            <a:xfrm>
              <a:off x="4771" y="2496"/>
              <a:ext cx="18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3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50" name="Line 38"/>
            <p:cNvSpPr>
              <a:spLocks noChangeShapeType="1"/>
            </p:cNvSpPr>
            <p:nvPr/>
          </p:nvSpPr>
          <p:spPr bwMode="auto">
            <a:xfrm>
              <a:off x="4032" y="297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grpSp>
          <p:nvGrpSpPr>
            <p:cNvPr id="781351" name="Group 39"/>
            <p:cNvGrpSpPr>
              <a:grpSpLocks/>
            </p:cNvGrpSpPr>
            <p:nvPr/>
          </p:nvGrpSpPr>
          <p:grpSpPr bwMode="auto">
            <a:xfrm>
              <a:off x="4829" y="1488"/>
              <a:ext cx="384" cy="384"/>
              <a:chOff x="2592" y="2352"/>
              <a:chExt cx="384" cy="384"/>
            </a:xfrm>
          </p:grpSpPr>
          <p:sp>
            <p:nvSpPr>
              <p:cNvPr id="781352" name="Oval 40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781353" name="Text Box 41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19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th-TH" b="1">
                    <a:latin typeface="SP SUAN DUSIT" panose="02000000000000000000" pitchFamily="2" charset="0"/>
                    <a:cs typeface="SP SUAN DUSIT" panose="02000000000000000000" pitchFamily="2" charset="0"/>
                  </a:rPr>
                  <a:t>8</a:t>
                </a:r>
              </a:p>
            </p:txBody>
          </p:sp>
        </p:grpSp>
        <p:sp>
          <p:nvSpPr>
            <p:cNvPr id="781354" name="Text Box 42"/>
            <p:cNvSpPr txBox="1">
              <a:spLocks noChangeArrowheads="1"/>
            </p:cNvSpPr>
            <p:nvPr/>
          </p:nvSpPr>
          <p:spPr bwMode="auto">
            <a:xfrm>
              <a:off x="4771" y="1824"/>
              <a:ext cx="16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P SUAN DUSIT" panose="02000000000000000000" pitchFamily="2" charset="0"/>
                  <a:cs typeface="SP SUAN DUSIT" panose="02000000000000000000" pitchFamily="2" charset="0"/>
                </a:rPr>
                <a:t>1</a:t>
              </a:r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55" name="Line 43"/>
            <p:cNvSpPr>
              <a:spLocks noChangeShapeType="1"/>
            </p:cNvSpPr>
            <p:nvPr/>
          </p:nvSpPr>
          <p:spPr bwMode="auto">
            <a:xfrm>
              <a:off x="4032" y="168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56" name="Line 44"/>
            <p:cNvSpPr>
              <a:spLocks noChangeShapeType="1"/>
            </p:cNvSpPr>
            <p:nvPr/>
          </p:nvSpPr>
          <p:spPr bwMode="auto">
            <a:xfrm flipV="1">
              <a:off x="5040" y="187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781357" name="Text Box 45"/>
            <p:cNvSpPr txBox="1">
              <a:spLocks noChangeArrowheads="1"/>
            </p:cNvSpPr>
            <p:nvPr/>
          </p:nvSpPr>
          <p:spPr bwMode="auto">
            <a:xfrm>
              <a:off x="995" y="1104"/>
              <a:ext cx="98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ออกแบบรายงาน</a:t>
              </a:r>
            </a:p>
          </p:txBody>
        </p:sp>
        <p:sp>
          <p:nvSpPr>
            <p:cNvPr id="781358" name="Text Box 46"/>
            <p:cNvSpPr txBox="1">
              <a:spLocks noChangeArrowheads="1"/>
            </p:cNvSpPr>
            <p:nvPr/>
          </p:nvSpPr>
          <p:spPr bwMode="auto">
            <a:xfrm>
              <a:off x="1008" y="3168"/>
              <a:ext cx="94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ออกแบบหน้าจอ</a:t>
              </a:r>
            </a:p>
          </p:txBody>
        </p:sp>
        <p:sp>
          <p:nvSpPr>
            <p:cNvPr id="781359" name="Text Box 47"/>
            <p:cNvSpPr txBox="1">
              <a:spLocks noChangeArrowheads="1"/>
            </p:cNvSpPr>
            <p:nvPr/>
          </p:nvSpPr>
          <p:spPr bwMode="auto">
            <a:xfrm>
              <a:off x="3215" y="3168"/>
              <a:ext cx="89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400" b="1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เขียนโปรแกรม</a:t>
              </a:r>
            </a:p>
          </p:txBody>
        </p:sp>
        <p:sp>
          <p:nvSpPr>
            <p:cNvPr id="781360" name="Text Box 48"/>
            <p:cNvSpPr txBox="1">
              <a:spLocks noChangeArrowheads="1"/>
            </p:cNvSpPr>
            <p:nvPr/>
          </p:nvSpPr>
          <p:spPr bwMode="auto">
            <a:xfrm>
              <a:off x="4708" y="3168"/>
              <a:ext cx="637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ทดสอบ</a:t>
              </a:r>
            </a:p>
            <a:p>
              <a:pPr algn="ctr"/>
              <a:r>
                <a:rPr lang="th-TH" sz="2400" b="1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โปรแกรม</a:t>
              </a:r>
            </a:p>
          </p:txBody>
        </p:sp>
        <p:sp>
          <p:nvSpPr>
            <p:cNvPr id="781361" name="Text Box 49"/>
            <p:cNvSpPr txBox="1">
              <a:spLocks noChangeArrowheads="1"/>
            </p:cNvSpPr>
            <p:nvPr/>
          </p:nvSpPr>
          <p:spPr bwMode="auto">
            <a:xfrm>
              <a:off x="4708" y="912"/>
              <a:ext cx="637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ติดตั้ง</a:t>
              </a:r>
            </a:p>
            <a:p>
              <a:pPr algn="ctr"/>
              <a:r>
                <a:rPr lang="th-TH" sz="2400" b="1" dirty="0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โปรแกรม</a:t>
              </a:r>
            </a:p>
          </p:txBody>
        </p:sp>
        <p:sp>
          <p:nvSpPr>
            <p:cNvPr id="781362" name="Text Box 50"/>
            <p:cNvSpPr txBox="1">
              <a:spLocks noChangeArrowheads="1"/>
            </p:cNvSpPr>
            <p:nvPr/>
          </p:nvSpPr>
          <p:spPr bwMode="auto">
            <a:xfrm>
              <a:off x="3043" y="1169"/>
              <a:ext cx="1155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sz="2400" b="1" dirty="0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จัดทำเอกสาร</a:t>
              </a:r>
            </a:p>
          </p:txBody>
        </p:sp>
        <p:sp>
          <p:nvSpPr>
            <p:cNvPr id="781363" name="Text Box 51"/>
            <p:cNvSpPr txBox="1">
              <a:spLocks noChangeArrowheads="1"/>
            </p:cNvSpPr>
            <p:nvPr/>
          </p:nvSpPr>
          <p:spPr bwMode="auto">
            <a:xfrm>
              <a:off x="2455" y="2458"/>
              <a:ext cx="626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ออกแบบ</a:t>
              </a:r>
            </a:p>
            <a:p>
              <a:pPr algn="ctr"/>
              <a:r>
                <a:rPr lang="th-TH" sz="2400" b="1">
                  <a:solidFill>
                    <a:srgbClr val="0066FF"/>
                  </a:solidFill>
                  <a:latin typeface="SP SUAN DUSIT" panose="02000000000000000000" pitchFamily="2" charset="0"/>
                  <a:cs typeface="SP SUAN DUSIT" panose="02000000000000000000" pitchFamily="2" charset="0"/>
                </a:rPr>
                <a:t>ฐานข้อมูล</a:t>
              </a:r>
            </a:p>
          </p:txBody>
        </p:sp>
      </p:grpSp>
      <p:sp>
        <p:nvSpPr>
          <p:cNvPr id="781364" name="Text Box 52"/>
          <p:cNvSpPr txBox="1">
            <a:spLocks noChangeArrowheads="1"/>
          </p:cNvSpPr>
          <p:nvPr/>
        </p:nvSpPr>
        <p:spPr bwMode="auto">
          <a:xfrm>
            <a:off x="5213036" y="1103204"/>
            <a:ext cx="279484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Activity on Node</a:t>
            </a:r>
          </a:p>
        </p:txBody>
      </p:sp>
      <p:sp>
        <p:nvSpPr>
          <p:cNvPr id="781365" name="Line 53"/>
          <p:cNvSpPr>
            <a:spLocks noChangeShapeType="1"/>
          </p:cNvSpPr>
          <p:nvPr/>
        </p:nvSpPr>
        <p:spPr bwMode="auto">
          <a:xfrm>
            <a:off x="6279459" y="1700807"/>
            <a:ext cx="0" cy="8382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32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66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 </a:t>
            </a:r>
            <a:r>
              <a:rPr lang="en-US" sz="4000" b="1" dirty="0">
                <a:solidFill>
                  <a:srgbClr val="66006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PERT/CPM</a:t>
            </a:r>
            <a:endParaRPr lang="th-TH" sz="4000" b="1" dirty="0">
              <a:solidFill>
                <a:srgbClr val="660066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097280" y="1916832"/>
            <a:ext cx="9325224" cy="4283929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ผู้วางแผนมีเวลาคาดคะเนปัญหา+ทางแก้ไข 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เมื่อวางแผนในรูป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Network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เสร็จ ไม่ต้องกังวลกับการวางแผนอีก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/>
              </a:rPr>
              <a:t>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ใช้เวลาแก้ไข 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มีระบบควบคุมและติดตามที่มีประสิทธิภาพ 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สามารถคาดคะเนเวลาที่ใช้ในโครงการ 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ทำให้ทราบทรัพยากรที่ต้องใช้ในโครงการ 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ทำให้ทราบสายงานวิกฤต ซึ่งเป็นหัวใจของ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CPM/PERT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ใช้เป็นแนวทางกับโครงการอื่น</a:t>
            </a:r>
          </a:p>
        </p:txBody>
      </p:sp>
    </p:spTree>
    <p:extLst>
      <p:ext uri="{BB962C8B-B14F-4D97-AF65-F5344CB8AC3E}">
        <p14:creationId xmlns:p14="http://schemas.microsoft.com/office/powerpoint/2010/main" val="2755062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7968208" y="3717032"/>
            <a:ext cx="360040" cy="252028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248128" y="3717032"/>
            <a:ext cx="360040" cy="144016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201689" y="896632"/>
            <a:ext cx="7772400" cy="864096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กุญแจสู่ความสำเร็จในการบริหารโครงการ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807968" y="2996952"/>
            <a:ext cx="3312368" cy="86409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โดนัท 2"/>
          <p:cNvSpPr/>
          <p:nvPr/>
        </p:nvSpPr>
        <p:spPr>
          <a:xfrm>
            <a:off x="3071664" y="1988840"/>
            <a:ext cx="2952328" cy="2880320"/>
          </a:xfrm>
          <a:prstGeom prst="donu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5700" y="2420888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Time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5860" y="2358278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Cost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 flipH="1">
            <a:off x="3071664" y="3429000"/>
            <a:ext cx="6048672" cy="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5660" y="3068960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Scope</a:t>
            </a:r>
            <a:endParaRPr lang="th-TH" sz="16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5750" y="3284984"/>
            <a:ext cx="1458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Management</a:t>
            </a:r>
            <a:endParaRPr lang="th-TH" sz="16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5681" y="3532946"/>
            <a:ext cx="684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HR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9283" y="4237057"/>
            <a:ext cx="201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Communication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7889" y="3892986"/>
            <a:ext cx="116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Risk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7336" y="3460938"/>
            <a:ext cx="214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Procurement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913" y="3028890"/>
            <a:ext cx="116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Quality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9584" y="3028890"/>
            <a:ext cx="116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5566" y="3460938"/>
            <a:ext cx="175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Integration</a:t>
            </a:r>
            <a:endParaRPr lang="th-TH" sz="20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8209" y="3918536"/>
            <a:ext cx="283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</a:t>
            </a:r>
            <a:endParaRPr lang="th-TH" sz="14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8129" y="3915634"/>
            <a:ext cx="283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</a:t>
            </a:r>
            <a:endParaRPr lang="th-TH" sz="1400" b="1" dirty="0">
              <a:solidFill>
                <a:schemeClr val="bg1">
                  <a:lumMod val="9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22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199456" y="1268760"/>
            <a:ext cx="10225136" cy="5400601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สถานบัน </a:t>
            </a:r>
            <a:r>
              <a:rPr lang="en-US" sz="28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PMI (Project Management Institute: PMI) </a:t>
            </a:r>
            <a:r>
              <a:rPr lang="th-TH" sz="28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ความสำเร็จในการบริหารโครงการ </a:t>
            </a:r>
            <a:r>
              <a:rPr lang="en-US" sz="28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 </a:t>
            </a:r>
            <a:r>
              <a:rPr lang="th-TH" sz="28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ส่วน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การบริหารโครงการโดยรวม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Integration Management)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การบริหารขอบเขตของโครงการ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Scope Management)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การบริหารเวลาโครงการ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Time Management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การบริหารต้นทุนโครงการ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Cost Management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การบริหารคุณภาพโครงการ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Quality Management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การบริหารทรัพยากรบุคคลของโครงการ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Human Resource Management)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การบริหารการสื่อสารในโครงการ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Communication Management)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การบริหารความเสี่ยงของโครงการ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Risk Management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384048" lvl="2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การบริหารการจัดซื้อของโครงการ (</a:t>
            </a:r>
            <a:r>
              <a:rPr lang="en-US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Procurement Management</a:t>
            </a:r>
            <a:r>
              <a:rPr lang="th-TH" sz="2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605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70741-376F-CFDE-6459-9CD50E90855B}"/>
              </a:ext>
            </a:extLst>
          </p:cNvPr>
          <p:cNvSpPr txBox="1"/>
          <p:nvPr/>
        </p:nvSpPr>
        <p:spPr>
          <a:xfrm>
            <a:off x="1127448" y="1252588"/>
            <a:ext cx="979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การบริหารโครงการโดยรวม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Integration Management)</a:t>
            </a:r>
            <a:endParaRPr lang="th-TH" sz="3600" b="1" dirty="0">
              <a:solidFill>
                <a:schemeClr val="accent3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EE047-16D3-DD10-F89A-2371392B0548}"/>
              </a:ext>
            </a:extLst>
          </p:cNvPr>
          <p:cNvSpPr txBox="1"/>
          <p:nvPr/>
        </p:nvSpPr>
        <p:spPr>
          <a:xfrm>
            <a:off x="1127448" y="1916832"/>
            <a:ext cx="101531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เป็นงานบริหารที่ทำให้มั่นใจว่าการประสานการทำงานกันของทุก ๆ ฝ่ายมีความเหมาะสม ผู้บริหารโครงการจะมีหน้าที่ในการระบุข้อดี-ข้อเสียของวัตถุประสงค์ต่าง ๆ เพื่อเลือกเฉพาะวัตถุประสงค์ที่ตอบสนองความต้องการของผู้บริหารระดับสูง การบริหารโดยรวมเป็นงานบริหารที่ต้องเกี่ยวข้องกับบุคคลหลายฝ่ายและต้องอาศัยข้อมูลจากแผนงานการบริหาร</a:t>
            </a:r>
          </a:p>
        </p:txBody>
      </p:sp>
    </p:spTree>
    <p:extLst>
      <p:ext uri="{BB962C8B-B14F-4D97-AF65-F5344CB8AC3E}">
        <p14:creationId xmlns:p14="http://schemas.microsoft.com/office/powerpoint/2010/main" val="1121078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127449" y="764704"/>
            <a:ext cx="8854752" cy="792088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การบริหารขอบเขตของโครงการ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Scope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1325E-C52A-0A57-AA6E-3EE670704DD3}"/>
              </a:ext>
            </a:extLst>
          </p:cNvPr>
          <p:cNvSpPr txBox="1"/>
          <p:nvPr/>
        </p:nvSpPr>
        <p:spPr>
          <a:xfrm>
            <a:off x="1127448" y="1916832"/>
            <a:ext cx="101531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งานบริหารเพื่อให้ขอบเขตของงานทั้งหมดในโครงการผู้บริหารโครงการมีหน้าที่ในการกำหนดว่างานใดควรหรือไม่ควรดำเนินการโดยการกำหนดโครงสร้างของา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Work Breakdown Structure)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ในแต่ละระยะของโครงการไว้ล่วงหน้า เพื่อใช้ในการตัดสินใจเลือกเฉพาะงานที่จำเป็น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572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8B8D-5D26-FBFF-F60D-7CC80EB1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5252C91-CC1E-7B15-ECAB-3CDE4A16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764704"/>
            <a:ext cx="8854752" cy="792088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การบริหารเวลาโครงการ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Time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094F0-B039-EBA2-54B4-B642A0F8AA14}"/>
              </a:ext>
            </a:extLst>
          </p:cNvPr>
          <p:cNvSpPr txBox="1"/>
          <p:nvPr/>
        </p:nvSpPr>
        <p:spPr>
          <a:xfrm>
            <a:off x="1127448" y="1916832"/>
            <a:ext cx="10009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เป็นงานบริหารเพื่อให้ปิดโครงการได้ทันเวลาที่กำหนดไว้ในแผนงาน โดยผู้บริหารโครงการจะต้องทำ คือ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เริ่มต้นจากการกำหนดกิจกรรมที่ต้องการดำเนินการ 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กำหนดความสัมพันธ์ระหว่างกิจกรรม 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กำหนดระยะเวลาที่แต่ละกิจกรรมต้องการ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วิเคราะห์ลำดับขั้นตอนการดำเนินกิจกรรม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5. วิเคราะห์ระยะเวลาที่ใช้ และทรัพยากรที่ต้องใช้เพื่อจัดทำตารางโครงการ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6. ควบคุมการเปลี่ยนแปลงของตารางงาน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2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1127448" y="1800177"/>
            <a:ext cx="10081119" cy="4437136"/>
          </a:xfrm>
        </p:spPr>
        <p:txBody>
          <a:bodyPr>
            <a:normAutofit/>
          </a:bodyPr>
          <a:lstStyle/>
          <a:p>
            <a:pPr marL="201168" lvl="1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โครงการมีลักษณะเป็นแบบชั่วคราว คือ เกิดขึ้นและสิ้นสุดลงในช่วงเวลาใดเวลาหนึ่ง ขึ้นอยู่กับความซับซ้อน ความยากง่ายและประเภทของโครงการ ซึ่งโครงการ จำเป็นต้องอาศัยการจัดการการดำเนินงานและทรัพยากรให้มีประสิทธิภาพมากที่สุด คือ 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“การบริหารโครงการ”</a:t>
            </a:r>
            <a:endParaRPr lang="th-TH" sz="2800" b="1" dirty="0">
              <a:solidFill>
                <a:schemeClr val="accent6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201168" lvl="1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2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การบริหารโครงการ (</a:t>
            </a:r>
            <a:r>
              <a:rPr lang="en-US" sz="32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Management)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การประยุกต์ใช้องค์ความรู้ ทักษะ เครื่องมือ และเทคนิค เพื่อดำเนินกิจกรรมตามความต้องการของโครงการให้บรรลุวัตถุประสงค์ที่กำหนดไว้</a:t>
            </a:r>
          </a:p>
          <a:p>
            <a:pPr marL="201168" lvl="1" indent="0" algn="thaiDist">
              <a:buNone/>
            </a:pP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โครงการ --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&gt;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โครงการผลิตซอฟต์แวร์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Software Project)</a:t>
            </a:r>
          </a:p>
          <a:p>
            <a:pPr lvl="1" algn="thaiDist"/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66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0196-9FC9-64AF-B2D1-6F25B2DD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37A49D0-CD30-55D0-4363-C735BD2F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764704"/>
            <a:ext cx="8854752" cy="792088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การบริหารต้นทุนโครงการ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Cost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C60C8D-95E1-D6C9-071D-E635B5ADBA0F}"/>
              </a:ext>
            </a:extLst>
          </p:cNvPr>
          <p:cNvSpPr txBox="1"/>
          <p:nvPr/>
        </p:nvSpPr>
        <p:spPr>
          <a:xfrm>
            <a:off x="1127448" y="1916832"/>
            <a:ext cx="100091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เป็นงานบริหารเพื่อให้โครงการใช้ต้นทุนไม่เกินงบประมาณที่ได้รับอนุมัติ ผู้บริหารโครงการจะเริ่มจากการประมาณการจำนวนทรัพยากรที่ต้องใช้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กำลังคน	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วัสดุและอุปกรณ์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ราคาของทรัพยากร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ต้นทุนรวมทั้งหมด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5. ควบคุมการเปลี่ยนแปลงของต้นทุนและทรัพยากร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9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E6A0-F9C6-97B6-4BE1-7AAEDCC6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F5F924B-83D7-86E3-30A4-6D8ADFAC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764704"/>
            <a:ext cx="8854752" cy="792088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การบริหารคุณภาพโครงการ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Quality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BB58F-241C-7349-9A71-4414712957E5}"/>
              </a:ext>
            </a:extLst>
          </p:cNvPr>
          <p:cNvSpPr txBox="1"/>
          <p:nvPr/>
        </p:nvSpPr>
        <p:spPr>
          <a:xfrm>
            <a:off x="1127448" y="1916832"/>
            <a:ext cx="100091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เป็นงานบริหารเพื่อให้ทุก ๆ กิจกรรมที่ดำเนินการในโครงการมีคุณภาพที่สุด ผู้บริหารโครงการต้องจัดทำเป็นระบบคุณภาพ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Quality System)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ซึ่งรับผิดชอบในการสร้างคุณภาพให้เกิดขึ้น ประกอบด้วยงานคุณภาพ 4 ประการ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การวางแผนงานคุณภาพ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Quality Planning)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การรับประกันคุณภาพ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Quality Assurance)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การควบคุมคุณภาพ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Quality Control)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การปรับปรุงคุณภาพ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Quality Improvement)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43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576CF-7D74-3BF0-F56C-7E063798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F8AAF19-97B3-AA05-715D-BD557926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20688"/>
            <a:ext cx="10585176" cy="108012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การบริหารทรัพยากรบุคคลของโครงการ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Human Resource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12C-43E4-A38A-B740-80A48D05E105}"/>
              </a:ext>
            </a:extLst>
          </p:cNvPr>
          <p:cNvSpPr txBox="1"/>
          <p:nvPr/>
        </p:nvSpPr>
        <p:spPr>
          <a:xfrm>
            <a:off x="1127448" y="1916832"/>
            <a:ext cx="10009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เป็นงานบริหารการใช้ทรัพยากรบุคคลของโครงการให้มีประสิทธิภาพและคุ้มค่ามากที่สุดทรัพยากรบุคคล หมายถึง ผู้มีส่วนได้ส่วนเสียในผลประโยชน์ของโครงการ ผู้สนับสนุน ลูกค้า และบุคคลกลุ่มอื่นที่เกี่ยวข้อง งานบริหารด้านนี้ คือ การจัดทีมงานของโครงการ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เริ่มจากการวางแผนโครงสร้างองค์กรของโครงการ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1.1 กำหนดบทบาท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1.2 หน้าที่รับผิดชอบ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1.3 สายบังคับบัญชา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มีการจัดหาทรัพยากรบุคคลตามบทบาทที่วางแผนไว้ และจัดตั้งทีมงาน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4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B57A-AF10-4EC5-5C14-527437F3B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DB6671-1263-C427-A1D5-1971D411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20688"/>
            <a:ext cx="10585176" cy="108012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การบริหารการสื่อสารในโครงการ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Communication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380C6-6511-8AF0-1656-6076A4303A3C}"/>
              </a:ext>
            </a:extLst>
          </p:cNvPr>
          <p:cNvSpPr txBox="1"/>
          <p:nvPr/>
        </p:nvSpPr>
        <p:spPr>
          <a:xfrm>
            <a:off x="1091444" y="1712997"/>
            <a:ext cx="10009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เป็นงานบริหารที่มีวัตถุประสงค์เพื่อให้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การทำ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รายงาน การเก็บรวบรวมข้อมูล การเผยแพร่ การจัดเก็บ และการส่งข้อมูลข่าวสารไปยังปลายทางถูกต้อง แม่นยำ และเหมาะสมการบริหารการสื่อสารยังเป็นงานที่ต้องเตรียมการติดต่อประสานงานระหว่างบุคคล การเชื่อมโยงแนวความคิดและสารสนเทศ เพื่อนำไปสู่ความสำเร็จของโครงการ ผู้บริหารต้องเริ่มด้วย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การวางแผนการติดต่อสื่อสาร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Communication Planning: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กำหนดว่ากลุ่มบุคคลใดต้องการ2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ข้อมูลประเภทไหน ในรูปแบบใด)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กำหนดการกระจายข้อมูลไปยังบุคคลแต่ละกลุ่ม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Information Distribution)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จัดทำรายงาน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Performance Reporting)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จัดทำรายงานเพื่อการปิดงานแต่ละระยะ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Administrative Closure)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94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0983-87E9-E3C6-5222-B7F02DC6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0497965-2A48-A8FA-FE33-D0C06B85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20688"/>
            <a:ext cx="10585176" cy="108012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การบริหารความเสี่ยงของโครงการ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Risk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2D961-0C2C-AC97-AB19-A76931228ABD}"/>
              </a:ext>
            </a:extLst>
          </p:cNvPr>
          <p:cNvSpPr txBox="1"/>
          <p:nvPr/>
        </p:nvSpPr>
        <p:spPr>
          <a:xfrm>
            <a:off x="1343472" y="1712997"/>
            <a:ext cx="97570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การกำหนดปัจจัยเสี่ยง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Risk Identification)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การวิเคราะห์ความเสี่ยง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Risk Analysis)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การวางแผนความเสี่ยง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Risk Planning)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การติดตามความเสี่ยง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Risk Monitoring)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5. การแก้ปัญหาความเสี่ยง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Risk Resolving)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33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CD522-74EC-5251-4FA3-7DEA2E17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8BE4D7D-B4AF-1C0D-A556-D49E41DA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20688"/>
            <a:ext cx="10585176" cy="108012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การบริหารการจัดซื้อของโครงการ 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Procurement Management)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249F56-D2D9-B417-CD29-9C497C160B72}"/>
              </a:ext>
            </a:extLst>
          </p:cNvPr>
          <p:cNvSpPr txBox="1"/>
          <p:nvPr/>
        </p:nvSpPr>
        <p:spPr>
          <a:xfrm>
            <a:off x="1127448" y="1712997"/>
            <a:ext cx="99731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เป็นกระบวนการจัดซื้อฮาร์ดแวร์ ซอฟต์แวร์ และว่าจ้างให้บุคคลภายนอกผลิตซอฟต์แวร์ให้ มี 4 ขั้นตอน ได้แก่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การวางแผนจัดซื้อจัดจ้าง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Procurement Planning)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การดำเนินการจัดซื้อจัดจ้าง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Procurement Execution)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การทำ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สัญญา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Contracting Procurement)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การยุติสัญญา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Closing the Contract)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51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text with a question mark and a question mark&#10;&#10;Description automatically generated">
            <a:extLst>
              <a:ext uri="{FF2B5EF4-FFF2-40B4-BE49-F238E27FC236}">
                <a16:creationId xmlns:a16="http://schemas.microsoft.com/office/drawing/2014/main" id="{7A16B1C3-C91E-A47C-3345-AFD0FE71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742252"/>
            <a:ext cx="6912217" cy="3904737"/>
          </a:xfrm>
          <a:prstGeom prst="rect">
            <a:avLst/>
          </a:prstGeom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84435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C0789-9FBF-7F4B-86CE-F11BD6087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0848"/>
            <a:ext cx="5616624" cy="3816424"/>
          </a:xfrm>
          <a:prstGeom prst="rect">
            <a:avLst/>
          </a:prstGeom>
        </p:spPr>
      </p:pic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66800" y="692696"/>
            <a:ext cx="10058400" cy="972316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วงจรชีวิตของโครงการ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839416" y="1772816"/>
            <a:ext cx="6120680" cy="3096344"/>
          </a:xfrm>
        </p:spPr>
        <p:txBody>
          <a:bodyPr>
            <a:normAutofit/>
          </a:bodyPr>
          <a:lstStyle/>
          <a:p>
            <a:pPr marL="384048" lvl="2" indent="0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ตลอดช่วงอายุของโครงการจะมีทั้งหมด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ระยะ ได้แก่</a:t>
            </a:r>
          </a:p>
          <a:p>
            <a:pPr marL="384048" lvl="2" indent="0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1. ระยะเริ่มต้นโครงการ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Initiation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384048" lvl="2" indent="0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2. ระยะวางแผนโครงการ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Planning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384048" lvl="2" indent="0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3. ระยะดำเนินโครงการ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Execution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</a:p>
          <a:p>
            <a:pPr marL="384048" lvl="2" indent="0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4. ระยะปิดโครงการ (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Project Closing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)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ระยะเริ่มต้นโครงการ (</a:t>
            </a:r>
            <a:r>
              <a:rPr lang="en-US" sz="36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Initiation) 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23392" y="1800177"/>
            <a:ext cx="10532287" cy="2924968"/>
          </a:xfrm>
        </p:spPr>
        <p:txBody>
          <a:bodyPr>
            <a:normAutofit/>
          </a:bodyPr>
          <a:lstStyle/>
          <a:p>
            <a:pPr marL="566928" lvl="3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 ระยะนี้จะเริ่มหลังจากคัดเลือกโครงการที่เหมาะสมที่สุด ทีมงานที่รับผิดชอบต้องเริ่มต้นโครงการด้วยการกำหนดขอบเขตและขนาดของโครงการกำหนดกิจกรรมหรืองานที่ต้องทำในแต่ละขั้นตอนของการผลิตซอฟต์แวร์                                                                                                                                          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9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ระยะวางแผนโครงการ (</a:t>
            </a:r>
            <a:r>
              <a:rPr lang="en-US" sz="36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 Planning)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95400" y="1737360"/>
            <a:ext cx="10585176" cy="5229225"/>
          </a:xfrm>
        </p:spPr>
        <p:txBody>
          <a:bodyPr>
            <a:normAutofit/>
          </a:bodyPr>
          <a:lstStyle/>
          <a:p>
            <a:pPr marL="566928" lvl="3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  <a:sym typeface="Wingdings" pitchFamily="2" charset="2"/>
              </a:rPr>
              <a:t>   เป็นระยะที่ผู้บริหารโครงการมีการกำหนดกิจกรรมในแต่ละขั้นตอนของการผลิตซอฟต์แวร์อย่างชัดเจน ประมาณการใช้ทรัพยากรต่าง ๆ เช่น ต้นทุน เวลา แรงงาน โดยที่ผู้บริหารโครงการจะต้องจัดตารางเวลา ประเมินความเสี่ยง และกิจกรรมอื่น ๆ ที่เกี่ยวข้องด้วย</a:t>
            </a:r>
            <a:endParaRPr lang="th-TH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724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1765</TotalTime>
  <Words>4207</Words>
  <Application>Microsoft Office PowerPoint</Application>
  <PresentationFormat>Widescreen</PresentationFormat>
  <Paragraphs>467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Angsana New</vt:lpstr>
      <vt:lpstr>Calibri</vt:lpstr>
      <vt:lpstr>Calibri Light</vt:lpstr>
      <vt:lpstr>LilyUPC</vt:lpstr>
      <vt:lpstr>SP SUAN DUSIT</vt:lpstr>
      <vt:lpstr>Retrospect</vt:lpstr>
      <vt:lpstr>Chapter 4   Software Project Management </vt:lpstr>
      <vt:lpstr>Outline of this presentation</vt:lpstr>
      <vt:lpstr>การบริหารโครงการผลิตซอฟต์แวร์</vt:lpstr>
      <vt:lpstr>วัตถุประสงค์การบริหารโครงการผลิตซอฟต์แวร์</vt:lpstr>
      <vt:lpstr>โครงการ (Project)</vt:lpstr>
      <vt:lpstr>PowerPoint Presentation</vt:lpstr>
      <vt:lpstr>วงจรชีวิตของโครงการ</vt:lpstr>
      <vt:lpstr>1. ระยะเริ่มต้นโครงการ (Project Initiation) </vt:lpstr>
      <vt:lpstr>2. ระยะวางแผนโครงการ (Project Planning)</vt:lpstr>
      <vt:lpstr>3. ระยะดำเนินโครงการ (Project Execution)</vt:lpstr>
      <vt:lpstr>4. ระยะปิดโครงการ (Project Closing)</vt:lpstr>
      <vt:lpstr>ความยากของการบริหารโครงการผลิตซอฟต์แวร์</vt:lpstr>
      <vt:lpstr>กิจกรรมในการบริหารโครงการ</vt:lpstr>
      <vt:lpstr>1.  การเขียนข้อเสนอโครงการ (Proposal Writing)</vt:lpstr>
      <vt:lpstr>3.  การประมาณต้นทุนโครงการ (Cost Estimation) </vt:lpstr>
      <vt:lpstr>PowerPoint Presentation</vt:lpstr>
      <vt:lpstr>การวางแผนโครงการ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เป้าหมายของกิจกรรมและการส่งมอบงาน (Milestone และ Deliverable)</vt:lpstr>
      <vt:lpstr>ตัวอย่าง Milestone</vt:lpstr>
      <vt:lpstr>PowerPoint Presentation</vt:lpstr>
      <vt:lpstr>การจัดตารางงานโครงการ (Project Scheduling)</vt:lpstr>
      <vt:lpstr>PowerPoint Presentation</vt:lpstr>
      <vt:lpstr>Gantt Chart</vt:lpstr>
      <vt:lpstr>Gantt Chart</vt:lpstr>
      <vt:lpstr>PowerPoint Presentation</vt:lpstr>
      <vt:lpstr>ข้อเสียของ Gantt Chart </vt:lpstr>
      <vt:lpstr>Gantt Chart Reporting Project’s Progress</vt:lpstr>
      <vt:lpstr>Microsoft Project 2003 Gantt Chart View</vt:lpstr>
      <vt:lpstr>PERT/CPM</vt:lpstr>
      <vt:lpstr>CPM (Critical Path Method) </vt:lpstr>
      <vt:lpstr>PERT/CPM</vt:lpstr>
      <vt:lpstr>PERT/CPM</vt:lpstr>
      <vt:lpstr>แนวคิดและนิยามพื้นฐาน</vt:lpstr>
      <vt:lpstr>แนวคิดและนิยามพื้นฐาน</vt:lpstr>
      <vt:lpstr>ตัวอย่าง Dummy activity</vt:lpstr>
      <vt:lpstr>การเขียนข่ายงาน</vt:lpstr>
      <vt:lpstr>กฎเกณฑ์การสร้างข่ายงาน</vt:lpstr>
      <vt:lpstr>ตัวอย่างโครงการหนึ่งมีงานที่ต้องทำดังนี้</vt:lpstr>
      <vt:lpstr>ภาพข่ายงาน</vt:lpstr>
      <vt:lpstr>เส้นทางวิกฤต Critical Path</vt:lpstr>
      <vt:lpstr>Critical Path</vt:lpstr>
      <vt:lpstr>การคำนวณ</vt:lpstr>
      <vt:lpstr>การคำนวณ</vt:lpstr>
      <vt:lpstr>Project Network Diagram</vt:lpstr>
      <vt:lpstr>Activity on the Node (AON)</vt:lpstr>
      <vt:lpstr>ทำการเปรียบเทียบได้ดังนี้</vt:lpstr>
      <vt:lpstr>กิจกรรม </vt:lpstr>
      <vt:lpstr>PowerPoint Presentation</vt:lpstr>
      <vt:lpstr>ประโยชน์ของ PERT/CPM</vt:lpstr>
      <vt:lpstr>กุญแจสู่ความสำเร็จในการบริหารโครงการ</vt:lpstr>
      <vt:lpstr>PowerPoint Presentation</vt:lpstr>
      <vt:lpstr>PowerPoint Presentation</vt:lpstr>
      <vt:lpstr>2. การบริหารขอบเขตของโครงการ (Project Scope Management)</vt:lpstr>
      <vt:lpstr>3. การบริหารเวลาโครงการ (Project Time Management)</vt:lpstr>
      <vt:lpstr>4. การบริหารต้นทุนโครงการ (Project Cost Management)</vt:lpstr>
      <vt:lpstr>5. การบริหารคุณภาพโครงการ (Project Quality Management)</vt:lpstr>
      <vt:lpstr>6. การบริหารทรัพยากรบุคคลของโครงการ (Project Human Resource Management)</vt:lpstr>
      <vt:lpstr>7. การบริหารการสื่อสารในโครงการ (Project Communication Management)</vt:lpstr>
      <vt:lpstr>8. การบริหารความเสี่ยงของโครงการ (Project Risk Management)</vt:lpstr>
      <vt:lpstr>9. การบริหารการจัดซื้อของโครงการ (Project Procurement Management)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Software Development</dc:title>
  <dc:creator>Somnuk Keretho</dc:creator>
  <cp:lastModifiedBy>Juthawut Chantaramalee</cp:lastModifiedBy>
  <cp:revision>211</cp:revision>
  <dcterms:created xsi:type="dcterms:W3CDTF">1997-11-07T14:07:18Z</dcterms:created>
  <dcterms:modified xsi:type="dcterms:W3CDTF">2025-02-23T08:10:17Z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sk@nontri.ku.ac.th</vt:lpwstr>
  </property>
  <property fmtid="{D5CDD505-2E9C-101B-9397-08002B2CF9AE}" pid="8" name="HomePage">
    <vt:lpwstr>http://www.cpe.ku.ac.th/~sk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D:\204541</vt:lpwstr>
  </property>
</Properties>
</file>